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3" r:id="rId3"/>
    <p:sldId id="302" r:id="rId4"/>
    <p:sldId id="305" r:id="rId5"/>
    <p:sldId id="261" r:id="rId6"/>
    <p:sldId id="306" r:id="rId7"/>
    <p:sldId id="307" r:id="rId8"/>
    <p:sldId id="273" r:id="rId9"/>
    <p:sldId id="301" r:id="rId10"/>
    <p:sldId id="310" r:id="rId11"/>
    <p:sldId id="295" r:id="rId12"/>
    <p:sldId id="294" r:id="rId13"/>
    <p:sldId id="278" r:id="rId14"/>
    <p:sldId id="281" r:id="rId15"/>
    <p:sldId id="285" r:id="rId16"/>
    <p:sldId id="289" r:id="rId17"/>
    <p:sldId id="287" r:id="rId18"/>
    <p:sldId id="286" r:id="rId19"/>
    <p:sldId id="303" r:id="rId20"/>
    <p:sldId id="272" r:id="rId21"/>
    <p:sldId id="257" r:id="rId22"/>
    <p:sldId id="292" r:id="rId23"/>
    <p:sldId id="282" r:id="rId24"/>
    <p:sldId id="298" r:id="rId25"/>
    <p:sldId id="299" r:id="rId26"/>
    <p:sldId id="300" r:id="rId27"/>
    <p:sldId id="308" r:id="rId28"/>
    <p:sldId id="309" r:id="rId29"/>
    <p:sldId id="304" r:id="rId30"/>
    <p:sldId id="274" r:id="rId31"/>
    <p:sldId id="279" r:id="rId32"/>
    <p:sldId id="296" r:id="rId33"/>
    <p:sldId id="280" r:id="rId34"/>
    <p:sldId id="297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FGETb8Z4G7ydP3BcN0OPkQ==" hashData="r1T7chSvwCqWt+YG9fGp23EiUzbzFcGSXotlvB6YrX9+wQepOH3tLga0YtuytSc/gnqpCzQOYuU8pdEtta3Bkw=="/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0RLr1ls0yF3ku4AYwxZ54VG9e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A45"/>
    <a:srgbClr val="92D050"/>
    <a:srgbClr val="921111"/>
    <a:srgbClr val="0B4527"/>
    <a:srgbClr val="D19E28"/>
    <a:srgbClr val="EA1B2D"/>
    <a:srgbClr val="006600"/>
    <a:srgbClr val="006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2E1E9-DFF9-4F7B-A1BD-51E2F6E7AD0E}" v="871" dt="2026-04-26T18:25:46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2" autoAdjust="0"/>
    <p:restoredTop sz="96622" autoAdjust="0"/>
  </p:normalViewPr>
  <p:slideViewPr>
    <p:cSldViewPr snapToGrid="0">
      <p:cViewPr varScale="1">
        <p:scale>
          <a:sx n="114" d="100"/>
          <a:sy n="114" d="100"/>
        </p:scale>
        <p:origin x="3638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6DCEFC4-5B71-F3D4-DA01-74CD54B7E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3131DCFF-1289-6858-C9F1-FC0DF14C2E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1ECD2405-BFB8-7C76-C0C5-809786DE84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53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24AEDD62-C76E-3F44-6CBE-1BE21CB43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EBDF69EC-9407-B94A-8E40-E52D193C35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EA49D1D2-35E9-ED03-7246-D4F4CA7D36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831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A7B5D3CA-8BDD-B51F-6ACE-791E182A5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C48FD8E9-A5E3-D6CB-C590-09AA6E87FA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EB30D910-EFF1-75AC-CF79-CCF14B8724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034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DC25AC59-D1F5-873D-E607-8DCF9426A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8046ABEF-E2D2-4498-3653-ED75C6CFF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F8B33675-4E9E-DA31-13FB-E7B784E2A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93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A4B5E432-8159-4457-E278-C57243FF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49F688DC-4F4E-724F-1A1D-C9F826F942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ED8FE36E-F497-CAA4-AC0B-CD13F6168A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1928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296D7117-6956-F346-0D8E-9A2E374C4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>
            <a:extLst>
              <a:ext uri="{FF2B5EF4-FFF2-40B4-BE49-F238E27FC236}">
                <a16:creationId xmlns:a16="http://schemas.microsoft.com/office/drawing/2014/main" id="{B314A070-3EC9-8902-BB53-B58FAB70C7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>
            <a:extLst>
              <a:ext uri="{FF2B5EF4-FFF2-40B4-BE49-F238E27FC236}">
                <a16:creationId xmlns:a16="http://schemas.microsoft.com/office/drawing/2014/main" id="{B81D1F08-1794-3D4E-35B0-DD6E363D19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473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B3055ADC-B237-C73F-9D29-C21D6840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>
            <a:extLst>
              <a:ext uri="{FF2B5EF4-FFF2-40B4-BE49-F238E27FC236}">
                <a16:creationId xmlns:a16="http://schemas.microsoft.com/office/drawing/2014/main" id="{7342575C-EEDA-6F5A-B0CF-42089791D1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>
            <a:extLst>
              <a:ext uri="{FF2B5EF4-FFF2-40B4-BE49-F238E27FC236}">
                <a16:creationId xmlns:a16="http://schemas.microsoft.com/office/drawing/2014/main" id="{A15CA701-9AF7-BCCB-ABFA-8CC9EF4050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867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5EBD21ED-A483-CC51-93D4-C1892E374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>
            <a:extLst>
              <a:ext uri="{FF2B5EF4-FFF2-40B4-BE49-F238E27FC236}">
                <a16:creationId xmlns:a16="http://schemas.microsoft.com/office/drawing/2014/main" id="{7026F029-9018-07A6-0136-DA2FE39350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>
            <a:extLst>
              <a:ext uri="{FF2B5EF4-FFF2-40B4-BE49-F238E27FC236}">
                <a16:creationId xmlns:a16="http://schemas.microsoft.com/office/drawing/2014/main" id="{EF725752-9CE5-A98D-1C47-D2F9640535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547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6DE5D7A4-4B38-5332-C1B7-C198D7B7E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>
            <a:extLst>
              <a:ext uri="{FF2B5EF4-FFF2-40B4-BE49-F238E27FC236}">
                <a16:creationId xmlns:a16="http://schemas.microsoft.com/office/drawing/2014/main" id="{3B703056-B4BD-6746-E83B-D0376F3AC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>
            <a:extLst>
              <a:ext uri="{FF2B5EF4-FFF2-40B4-BE49-F238E27FC236}">
                <a16:creationId xmlns:a16="http://schemas.microsoft.com/office/drawing/2014/main" id="{1E1A53C6-A17F-2B42-3535-A4A2DB93C9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572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2C35AA4-8AC2-6B37-FC0D-AEB376180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B68638FB-082B-BDA9-64F5-E5DF54071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6056F2C-A88E-68D6-60CF-369C42B9AC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0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2A435070-970A-0B11-9F6F-FA0492A97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DEEE7B99-36B3-E4BF-04C5-F677C8FE63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0F5DFC18-93EF-0E6E-0682-46BC0C767A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5010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BC28FE6-37F5-4B8E-CEA1-BC8EF81D7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7C1390DF-DAD8-8150-BE84-474137AB5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1DD44B95-FC48-905E-3F31-64B27F3C7D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973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23C77E24-7909-17B7-C2CA-2767CBC8C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5FBFB554-8679-3E1E-6175-4A897AB82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74B13822-7F35-BCF4-01F2-2E6301172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61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38F9BE57-4426-F2A5-3A1E-1574A369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1C132AC7-8DD0-6AA5-DBE3-0815DCDB32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99EFE075-44A8-B49E-55E8-8D0729A00C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65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8E4097E7-D499-BF7A-0D69-C59FC948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886F131C-4ED6-D2F1-A6E5-08059DBCE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405DD680-2E1E-DFC2-CAB6-EFE6D83F29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104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C759EBF-8F27-C16F-ADC1-C9A85A430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F50E1D3E-EE07-E8D1-0A6C-72E857A06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A00DCAEF-F810-764D-D902-3009CB3DB7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310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1333623-97B8-FC26-55CA-119E6393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B8EE7593-28AA-9DEF-3DB9-8AD1483D28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1B4CC3A7-23BC-E82B-2BFC-9C0F50ADC1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569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8AA424A3-155E-B867-58C9-8AD93342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225B13FC-4835-4947-0E82-390BA20587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71FB2F2E-02C3-881A-E97B-717B57CB97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850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738D7A6-5501-3D18-774A-3552E16C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3AFFED7B-A155-8CDA-01BF-D0701A9316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1498D29D-F0CA-19D2-A27E-662B962A1E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2656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136A997-F98D-0E95-0EEF-C6B78D61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6CD35812-37D8-6FAB-7DB8-C3E4B28769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8BBCCAA-525A-2F12-8FB0-6863A574C3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3197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BB5EBF46-06AA-ACFC-C3A7-38B630D7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D9AA238A-D698-425E-87E7-50A8015021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F675580D-7C41-8A8C-D189-69AAC00B9E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023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FFF72504-D59E-1237-FE80-D88722E1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83F52007-F4A2-DAFB-D9BA-18AE5CF8BB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483FFD0E-7D90-6976-497E-08196A0C38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450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8EAF835C-C109-7F88-0EDC-98CF8806F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F9270D70-B56F-363C-A729-FDAF37A2A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F7C252EE-EB92-CE7F-8129-41B4ABF4F2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782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144C3979-5D9E-7418-7226-2B637ED7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F553C7B6-B0B6-3CBD-89A8-882210908D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4E84B00F-4677-5FD9-F82E-C434D3B16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82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554F7F08-67EC-60B1-0FC7-06E203A5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496D50CB-6784-A97C-9358-367EDE785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58EEB0A7-50C0-0CBA-25A2-75974EA250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02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093FDC8-B53C-95D6-7ABF-B381B790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0BB8E6F2-B1C0-7726-D306-3A9620FAE6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BC0B2CC-6E42-5F68-ED51-B5C28BBDE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56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A046433-3F81-11A6-D13F-C4086CF10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7FF2C0C4-34F5-44B1-EAE6-34795A2040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45098304-A61C-E6C7-BC8E-0792296C4D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58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3B443BC-1AAB-6F23-50C0-82BC6CCA3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F4E620B2-7034-7ACE-BD65-3792AB415A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7947AEE2-F877-64EB-C41B-62C5219BFF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65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1EAD501D-706D-16CD-2AFE-3B9EFDF6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>
            <a:extLst>
              <a:ext uri="{FF2B5EF4-FFF2-40B4-BE49-F238E27FC236}">
                <a16:creationId xmlns:a16="http://schemas.microsoft.com/office/drawing/2014/main" id="{21A02F30-204A-4088-22C9-3BF8583AFE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>
            <a:extLst>
              <a:ext uri="{FF2B5EF4-FFF2-40B4-BE49-F238E27FC236}">
                <a16:creationId xmlns:a16="http://schemas.microsoft.com/office/drawing/2014/main" id="{D9E9936C-CBFD-CABA-6577-9DDF3A9F97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81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A816E89-A848-C08C-999E-50FE3A2B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9B638656-44C1-FDB9-E4CB-33494CBB2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C7EAAEB7-96A3-FB85-DA42-7CCDF7FF9A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869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6078"/>
                </a:srgbClr>
              </a:gs>
              <a:gs pos="100000">
                <a:srgbClr val="D4D4D6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019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D4D4D6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196"/>
                </a:srgbClr>
              </a:gs>
              <a:gs pos="45000">
                <a:srgbClr val="D4D4D6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D4D4D6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9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 rot="5400000">
            <a:off x="-436711" y="1966987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2156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D4D4D6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0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90196"/>
                </a:srgbClr>
              </a:gs>
              <a:gs pos="48000">
                <a:srgbClr val="FFFFFF">
                  <a:alpha val="63137"/>
                </a:srgbClr>
              </a:gs>
              <a:gs pos="100000">
                <a:srgbClr val="D4D4D6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0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196"/>
                </a:srgbClr>
              </a:gs>
              <a:gs pos="45000">
                <a:srgbClr val="D4D4D6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D4D4D6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avec légende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2156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D4D4D6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90196"/>
                </a:srgbClr>
              </a:gs>
              <a:gs pos="48000">
                <a:srgbClr val="FFFFFF">
                  <a:alpha val="63137"/>
                </a:srgbClr>
              </a:gs>
              <a:gs pos="100000">
                <a:srgbClr val="D4D4D6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7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196"/>
                </a:srgbClr>
              </a:gs>
              <a:gs pos="45000">
                <a:srgbClr val="D4D4D6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D4D4D6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7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BEBEC1"/>
          </a:solidFill>
          <a:ln>
            <a:noFill/>
          </a:ln>
          <a:effectLst>
            <a:reflection stA="23000" endA="300" endPos="28000" sy="-100000" algn="bl" rotWithShape="0"/>
          </a:effectLst>
        </p:spPr>
      </p:sp>
      <p:sp>
        <p:nvSpPr>
          <p:cNvPr id="83" name="Google Shape;83;p27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F7F7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6078"/>
                </a:srgbClr>
              </a:gs>
              <a:gs pos="100000">
                <a:srgbClr val="D4D4D6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9019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D4D4D6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196"/>
                </a:srgbClr>
              </a:gs>
              <a:gs pos="45000">
                <a:srgbClr val="D4D4D6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D4D4D6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9A302F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9A302F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sa.org/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www.rki.de/DE/Institut/Organisation/Stabsstellen/Forschungskoordination/forschungskoordination-node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osb.fraunhofer.de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5.png"/><Relationship Id="rId9" Type="http://schemas.openxmlformats.org/officeDocument/2006/relationships/hyperlink" Target="https://www.joyn.de/play/serien/das-1-quiz-wie-clever-ist-deutschland/2-9-welcher-artikel-wird-nie-rueckwaerts-ausgesproche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9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8.sv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6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9.png"/><Relationship Id="rId4" Type="http://schemas.openxmlformats.org/officeDocument/2006/relationships/image" Target="../media/image87.png"/><Relationship Id="rId9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190718" y="4437112"/>
            <a:ext cx="8762564" cy="11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By: 	Guido BOHMANN</a:t>
            </a:r>
            <a:r>
              <a:rPr lang="en-GB" sz="20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000" i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Deserts</a:t>
            </a:r>
            <a:br>
              <a:rPr lang="en-GB" sz="2000" i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i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GB" sz="20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Chirhalli LABAIHI</a:t>
            </a:r>
            <a:r>
              <a:rPr lang="en-GB" sz="2000" i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Cooperativa Khat </a:t>
            </a:r>
            <a:r>
              <a:rPr lang="en-GB" sz="2000" i="1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Enadia</a:t>
            </a:r>
            <a:br>
              <a:rPr lang="en-GB" sz="2000" i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GB" noProof="0" dirty="0"/>
          </a:p>
        </p:txBody>
      </p:sp>
      <p:sp>
        <p:nvSpPr>
          <p:cNvPr id="106" name="Google Shape;106;p1"/>
          <p:cNvSpPr txBox="1">
            <a:spLocks noGrp="1"/>
          </p:cNvSpPr>
          <p:nvPr>
            <p:ph type="ctrTitle"/>
          </p:nvPr>
        </p:nvSpPr>
        <p:spPr>
          <a:xfrm>
            <a:off x="0" y="2833634"/>
            <a:ext cx="9139443" cy="1387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0" rtl="0">
              <a:spcBef>
                <a:spcPts val="0"/>
              </a:spcBef>
              <a:spcAft>
                <a:spcPts val="0"/>
              </a:spcAft>
              <a:buSzPts val="3584"/>
              <a:buNone/>
            </a:pPr>
            <a:r>
              <a:rPr lang="en-GB" sz="2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Deserts – </a:t>
            </a:r>
            <a:br>
              <a:rPr lang="en-GB" sz="2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Wholistic Approach</a:t>
            </a:r>
            <a:br>
              <a:rPr lang="en-GB" sz="2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Solve Today’s Major Problems</a:t>
            </a: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4664"/>
            <a:ext cx="9144000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/>
          <p:nvPr/>
        </p:nvSpPr>
        <p:spPr>
          <a:xfrm>
            <a:off x="1" y="0"/>
            <a:ext cx="2524852" cy="13284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9536" y="-1"/>
            <a:ext cx="3874483" cy="132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4852" y="0"/>
            <a:ext cx="2744665" cy="132849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/>
          <p:nvPr/>
        </p:nvSpPr>
        <p:spPr>
          <a:xfrm>
            <a:off x="0" y="2348880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4</a:t>
            </a:r>
            <a:r>
              <a:rPr lang="en-GB" sz="1800" b="1" i="0" u="none" strike="noStrike" cap="none" baseline="30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noProof="0" dirty="0"/>
              <a:t>E</a:t>
            </a:r>
            <a:r>
              <a:rPr lang="en-GB" sz="18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dition of the International Conference on Climate Nexus Perspectives </a:t>
            </a:r>
            <a:endParaRPr lang="en-GB" sz="18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1285852" y="1285860"/>
            <a:ext cx="2447231" cy="10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Kenitra, 202</a:t>
            </a:r>
            <a:r>
              <a:rPr lang="en-GB" sz="2400" b="1" noProof="0" dirty="0">
                <a:solidFill>
                  <a:srgbClr val="002060"/>
                </a:solidFill>
              </a:rPr>
              <a:t>6</a:t>
            </a:r>
            <a:endParaRPr lang="en-GB" sz="2400" b="1" noProof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45E899-496B-0C07-BF7F-BABCF2434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996415" y="5431400"/>
            <a:ext cx="1438104" cy="1426600"/>
          </a:xfrm>
          <a:prstGeom prst="rect">
            <a:avLst/>
          </a:prstGeom>
        </p:spPr>
      </p:pic>
      <p:sp>
        <p:nvSpPr>
          <p:cNvPr id="11" name="Google Shape;111;p1">
            <a:extLst>
              <a:ext uri="{FF2B5EF4-FFF2-40B4-BE49-F238E27FC236}">
                <a16:creationId xmlns:a16="http://schemas.microsoft.com/office/drawing/2014/main" id="{824E76D6-59E9-265D-AD43-50A6E131519B}"/>
              </a:ext>
            </a:extLst>
          </p:cNvPr>
          <p:cNvSpPr txBox="1"/>
          <p:nvPr/>
        </p:nvSpPr>
        <p:spPr>
          <a:xfrm>
            <a:off x="4318780" y="5502495"/>
            <a:ext cx="80670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Poster:</a:t>
            </a:r>
            <a:endParaRPr lang="en-GB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197375-49B1-62B4-83C0-B73342818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319642" y="5418718"/>
            <a:ext cx="1433547" cy="1439282"/>
          </a:xfrm>
          <a:prstGeom prst="rect">
            <a:avLst/>
          </a:prstGeom>
        </p:spPr>
      </p:pic>
      <p:sp>
        <p:nvSpPr>
          <p:cNvPr id="4" name="Google Shape;111;p1">
            <a:extLst>
              <a:ext uri="{FF2B5EF4-FFF2-40B4-BE49-F238E27FC236}">
                <a16:creationId xmlns:a16="http://schemas.microsoft.com/office/drawing/2014/main" id="{E70F5964-DEFB-AC0B-5AF1-C7D06D9AFEDE}"/>
              </a:ext>
            </a:extLst>
          </p:cNvPr>
          <p:cNvSpPr txBox="1"/>
          <p:nvPr/>
        </p:nvSpPr>
        <p:spPr>
          <a:xfrm>
            <a:off x="1016691" y="5498118"/>
            <a:ext cx="14165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Presentation:</a:t>
            </a:r>
            <a:endParaRPr lang="en-GB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1">
            <a:extLst>
              <a:ext uri="{FF2B5EF4-FFF2-40B4-BE49-F238E27FC236}">
                <a16:creationId xmlns:a16="http://schemas.microsoft.com/office/drawing/2014/main" id="{31BA6FB9-3246-4128-D062-2102D39ACF9B}"/>
              </a:ext>
            </a:extLst>
          </p:cNvPr>
          <p:cNvSpPr txBox="1"/>
          <p:nvPr/>
        </p:nvSpPr>
        <p:spPr>
          <a:xfrm>
            <a:off x="6943726" y="5502495"/>
            <a:ext cx="9250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noProof="0" dirty="0"/>
              <a:t>Website</a:t>
            </a:r>
            <a:r>
              <a:rPr lang="en-GB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GB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1CB02A-9CA1-2679-B3AE-EF3EFE063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7677745" y="5372703"/>
            <a:ext cx="1466254" cy="148529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71566C3-088F-497A-85B8-866D37AEA701}"/>
              </a:ext>
            </a:extLst>
          </p:cNvPr>
          <p:cNvSpPr txBox="1"/>
          <p:nvPr/>
        </p:nvSpPr>
        <p:spPr>
          <a:xfrm>
            <a:off x="4740695" y="2672295"/>
            <a:ext cx="4147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noProof="0" dirty="0"/>
              <a:t>Session VI: Climate Water Food Energy Nexus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1B55CA-6125-84EB-C521-51CC2D71B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29" y="-553"/>
            <a:ext cx="2036240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49E3501B-136C-10D5-2444-28D96A73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3;p4">
            <a:extLst>
              <a:ext uri="{FF2B5EF4-FFF2-40B4-BE49-F238E27FC236}">
                <a16:creationId xmlns:a16="http://schemas.microsoft.com/office/drawing/2014/main" id="{AB7567DE-9B84-EF4E-5C70-0320ECCB8CCF}"/>
              </a:ext>
            </a:extLst>
          </p:cNvPr>
          <p:cNvSpPr txBox="1">
            <a:spLocks/>
          </p:cNvSpPr>
          <p:nvPr/>
        </p:nvSpPr>
        <p:spPr>
          <a:xfrm>
            <a:off x="251519" y="1392618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How to adjust soil generation according to a planetary mill’s limited output?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“Seed Level”: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rgbClr val="269A45"/>
                </a:solidFill>
              </a:rPr>
              <a:t>Seedling propagation</a:t>
            </a:r>
            <a:br>
              <a:rPr lang="en-GB" noProof="0" dirty="0">
                <a:solidFill>
                  <a:srgbClr val="269A45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does not afford an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extreme soil depth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“Main level”: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Crop production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affords a soil depth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according to the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crop to be grown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“Succession Level”: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Soil progression 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results in a combination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of multiple ‘aged’ layers</a:t>
            </a: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8AD4EC7B-5709-5217-2F2C-C5AA3BAD8F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C49A2F9D-1B20-CA5E-6CBE-2F22ED28FAD9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6A7A0F2-FE15-1E97-1005-687E33E18336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8E3B6CCD-8CEB-199B-1866-0B3479B7AF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23" r="1160"/>
          <a:stretch>
            <a:fillRect/>
          </a:stretch>
        </p:blipFill>
        <p:spPr>
          <a:xfrm>
            <a:off x="3606353" y="3499075"/>
            <a:ext cx="4896163" cy="313043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029B22F-547F-9B7E-DAF0-4BAE24E26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5293">
            <a:off x="4006348" y="2246432"/>
            <a:ext cx="530608" cy="530608"/>
          </a:xfrm>
          <a:prstGeom prst="rect">
            <a:avLst/>
          </a:prstGeom>
        </p:spPr>
      </p:pic>
      <p:sp>
        <p:nvSpPr>
          <p:cNvPr id="20" name="Würfel 19">
            <a:extLst>
              <a:ext uri="{FF2B5EF4-FFF2-40B4-BE49-F238E27FC236}">
                <a16:creationId xmlns:a16="http://schemas.microsoft.com/office/drawing/2014/main" id="{88A9BC75-71AC-CC5F-1DC6-79085E0AD0F3}"/>
              </a:ext>
            </a:extLst>
          </p:cNvPr>
          <p:cNvSpPr/>
          <p:nvPr/>
        </p:nvSpPr>
        <p:spPr>
          <a:xfrm>
            <a:off x="3888742" y="2492271"/>
            <a:ext cx="611841" cy="598394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0" name="Würfel 99">
            <a:extLst>
              <a:ext uri="{FF2B5EF4-FFF2-40B4-BE49-F238E27FC236}">
                <a16:creationId xmlns:a16="http://schemas.microsoft.com/office/drawing/2014/main" id="{7AA933E2-C2E0-5BF9-9855-EB9CAC384D4B}"/>
              </a:ext>
            </a:extLst>
          </p:cNvPr>
          <p:cNvSpPr/>
          <p:nvPr/>
        </p:nvSpPr>
        <p:spPr>
          <a:xfrm>
            <a:off x="4661792" y="2398139"/>
            <a:ext cx="844624" cy="867192"/>
          </a:xfrm>
          <a:prstGeom prst="cub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1" name="Würfel 100">
            <a:extLst>
              <a:ext uri="{FF2B5EF4-FFF2-40B4-BE49-F238E27FC236}">
                <a16:creationId xmlns:a16="http://schemas.microsoft.com/office/drawing/2014/main" id="{B36B1843-9F07-8B3A-C544-81E54D18FA40}"/>
              </a:ext>
            </a:extLst>
          </p:cNvPr>
          <p:cNvSpPr/>
          <p:nvPr/>
        </p:nvSpPr>
        <p:spPr>
          <a:xfrm>
            <a:off x="5298295" y="2402616"/>
            <a:ext cx="844624" cy="867192"/>
          </a:xfrm>
          <a:prstGeom prst="cub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C30E637-7CFD-9EDE-51D3-FBC005B89D81}"/>
              </a:ext>
            </a:extLst>
          </p:cNvPr>
          <p:cNvGrpSpPr/>
          <p:nvPr/>
        </p:nvGrpSpPr>
        <p:grpSpPr>
          <a:xfrm>
            <a:off x="7981569" y="5095197"/>
            <a:ext cx="884016" cy="1054738"/>
            <a:chOff x="8008465" y="5095197"/>
            <a:chExt cx="884016" cy="1054738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4C28DDE-08FE-613C-5D09-51D95364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8465" y="5279863"/>
              <a:ext cx="884016" cy="870072"/>
            </a:xfrm>
            <a:prstGeom prst="rect">
              <a:avLst/>
            </a:prstGeom>
          </p:spPr>
        </p:pic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99245790-C958-05E3-C599-57DCC52AEBBE}"/>
                </a:ext>
              </a:extLst>
            </p:cNvPr>
            <p:cNvSpPr txBox="1"/>
            <p:nvPr/>
          </p:nvSpPr>
          <p:spPr>
            <a:xfrm>
              <a:off x="8008466" y="5095197"/>
              <a:ext cx="88401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200" noProof="0" dirty="0">
                  <a:latin typeface="Times New Roman" panose="02020603050405020304" pitchFamily="18" charset="0"/>
                </a:rPr>
                <a:t>after:</a:t>
              </a:r>
              <a:endParaRPr lang="en-GB" sz="1200" noProof="0" dirty="0"/>
            </a:p>
          </p:txBody>
        </p:sp>
      </p:grpSp>
      <p:sp>
        <p:nvSpPr>
          <p:cNvPr id="96" name="Würfel 95">
            <a:extLst>
              <a:ext uri="{FF2B5EF4-FFF2-40B4-BE49-F238E27FC236}">
                <a16:creationId xmlns:a16="http://schemas.microsoft.com/office/drawing/2014/main" id="{1817D9C8-57FD-F755-FB78-08D6870743A6}"/>
              </a:ext>
            </a:extLst>
          </p:cNvPr>
          <p:cNvSpPr/>
          <p:nvPr/>
        </p:nvSpPr>
        <p:spPr>
          <a:xfrm>
            <a:off x="4448876" y="2608807"/>
            <a:ext cx="844624" cy="867192"/>
          </a:xfrm>
          <a:prstGeom prst="cub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7" name="Würfel 96">
            <a:extLst>
              <a:ext uri="{FF2B5EF4-FFF2-40B4-BE49-F238E27FC236}">
                <a16:creationId xmlns:a16="http://schemas.microsoft.com/office/drawing/2014/main" id="{CD046825-D9EB-D5A3-ECF1-48E5D5D00FE8}"/>
              </a:ext>
            </a:extLst>
          </p:cNvPr>
          <p:cNvSpPr/>
          <p:nvPr/>
        </p:nvSpPr>
        <p:spPr>
          <a:xfrm>
            <a:off x="5085379" y="2611054"/>
            <a:ext cx="844624" cy="867192"/>
          </a:xfrm>
          <a:prstGeom prst="cub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7C00A78B-23C9-43C3-7514-4008D8725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115" y="1855283"/>
            <a:ext cx="680782" cy="898013"/>
          </a:xfrm>
          <a:prstGeom prst="rect">
            <a:avLst/>
          </a:prstGeom>
        </p:spPr>
      </p:pic>
      <p:sp>
        <p:nvSpPr>
          <p:cNvPr id="119" name="Textfeld 118">
            <a:extLst>
              <a:ext uri="{FF2B5EF4-FFF2-40B4-BE49-F238E27FC236}">
                <a16:creationId xmlns:a16="http://schemas.microsoft.com/office/drawing/2014/main" id="{9E9C8690-DAF1-8641-FCEB-96B703E3E3E7}"/>
              </a:ext>
            </a:extLst>
          </p:cNvPr>
          <p:cNvSpPr txBox="1"/>
          <p:nvPr/>
        </p:nvSpPr>
        <p:spPr>
          <a:xfrm>
            <a:off x="7362367" y="6531464"/>
            <a:ext cx="884015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b="1" noProof="0" dirty="0">
                <a:latin typeface="Times New Roman" panose="02020603050405020304" pitchFamily="18" charset="0"/>
              </a:rPr>
              <a:t>of peas</a:t>
            </a:r>
            <a:endParaRPr lang="en-GB" sz="1200" b="1" noProof="0" dirty="0"/>
          </a:p>
        </p:txBody>
      </p:sp>
      <p:pic>
        <p:nvPicPr>
          <p:cNvPr id="121" name="Grafik 120">
            <a:extLst>
              <a:ext uri="{FF2B5EF4-FFF2-40B4-BE49-F238E27FC236}">
                <a16:creationId xmlns:a16="http://schemas.microsoft.com/office/drawing/2014/main" id="{6590497A-9B6D-7A32-29CA-0A8351863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864" y="1869176"/>
            <a:ext cx="2203942" cy="1556725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5E0DF5D7-882C-6971-ADFC-6FFA6F86A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1569" y="3590185"/>
            <a:ext cx="884015" cy="898182"/>
          </a:xfrm>
          <a:prstGeom prst="rect">
            <a:avLst/>
          </a:prstGeom>
        </p:spPr>
      </p:pic>
      <p:sp>
        <p:nvSpPr>
          <p:cNvPr id="127" name="Textfeld 126">
            <a:extLst>
              <a:ext uri="{FF2B5EF4-FFF2-40B4-BE49-F238E27FC236}">
                <a16:creationId xmlns:a16="http://schemas.microsoft.com/office/drawing/2014/main" id="{9F32E7A9-65D2-AADC-4211-590D3A794BAE}"/>
              </a:ext>
            </a:extLst>
          </p:cNvPr>
          <p:cNvSpPr txBox="1"/>
          <p:nvPr/>
        </p:nvSpPr>
        <p:spPr>
          <a:xfrm>
            <a:off x="7981569" y="3417998"/>
            <a:ext cx="88401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noProof="0" dirty="0">
                <a:latin typeface="Times New Roman" panose="02020603050405020304" pitchFamily="18" charset="0"/>
              </a:rPr>
              <a:t>after:</a:t>
            </a: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12271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E53580C0-EEA7-B741-09CE-50C8E06C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;p4">
            <a:extLst>
              <a:ext uri="{FF2B5EF4-FFF2-40B4-BE49-F238E27FC236}">
                <a16:creationId xmlns:a16="http://schemas.microsoft.com/office/drawing/2014/main" id="{58DDC7BB-FA65-1541-3E42-593D0AB000E4}"/>
              </a:ext>
            </a:extLst>
          </p:cNvPr>
          <p:cNvSpPr txBox="1">
            <a:spLocks/>
          </p:cNvSpPr>
          <p:nvPr/>
        </p:nvSpPr>
        <p:spPr>
          <a:xfrm>
            <a:off x="251519" y="1400366"/>
            <a:ext cx="889248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To be achieved @ Cooperativa Khat </a:t>
            </a:r>
            <a:r>
              <a:rPr lang="en-GB" noProof="0" dirty="0" err="1">
                <a:solidFill>
                  <a:schemeClr val="tx1"/>
                </a:solidFill>
              </a:rPr>
              <a:t>Enadia</a:t>
            </a:r>
            <a:r>
              <a:rPr lang="en-GB" noProof="0" dirty="0">
                <a:solidFill>
                  <a:schemeClr val="tx1"/>
                </a:solidFill>
              </a:rPr>
              <a:t> </a:t>
            </a:r>
            <a:r>
              <a:rPr lang="en-GB" sz="1600" noProof="0" dirty="0">
                <a:solidFill>
                  <a:schemeClr val="tx1"/>
                </a:solidFill>
              </a:rPr>
              <a:t>… due to missing funds to be applied for yet  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A65A117-BB8F-BA73-C37C-BC8D9C3C8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5" y="3608280"/>
            <a:ext cx="1249788" cy="156071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00700CD-75B7-A24E-5E97-81E1B3709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27" y="1981417"/>
            <a:ext cx="1249788" cy="15729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2D49D0-5317-3C10-5AA8-9FF9F933E5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119"/>
          <a:stretch>
            <a:fillRect/>
          </a:stretch>
        </p:blipFill>
        <p:spPr>
          <a:xfrm>
            <a:off x="3351337" y="2025428"/>
            <a:ext cx="5469131" cy="45533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888CBCC-7F10-D3F7-6376-CE4709268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747" t="4336"/>
          <a:stretch>
            <a:fillRect/>
          </a:stretch>
        </p:blipFill>
        <p:spPr>
          <a:xfrm>
            <a:off x="3351337" y="2025429"/>
            <a:ext cx="5469131" cy="45533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FF86FC70-CDEB-133D-C250-C6944B9493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75A9B4BC-E20A-2610-60A6-EC3B23ED0908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9120F0-20CC-279A-57FD-2151BB892EBF}"/>
              </a:ext>
            </a:extLst>
          </p:cNvPr>
          <p:cNvSpPr txBox="1"/>
          <p:nvPr/>
        </p:nvSpPr>
        <p:spPr>
          <a:xfrm>
            <a:off x="1561624" y="1958103"/>
            <a:ext cx="1166807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Chirhalli </a:t>
            </a:r>
            <a:br>
              <a:rPr lang="en-GB" sz="14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</a:br>
            <a:r>
              <a:rPr lang="en-GB" sz="14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LABAIHI</a:t>
            </a:r>
            <a:br>
              <a:rPr lang="en-GB" sz="14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</a:b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(President)</a:t>
            </a:r>
            <a:br>
              <a:rPr lang="en-GB" sz="1400" b="1" noProof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</a:br>
            <a:endParaRPr lang="en-GB" sz="900" b="1" noProof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GB" sz="1400" noProof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algn="r">
              <a:lnSpc>
                <a:spcPts val="2000"/>
              </a:lnSpc>
            </a:pPr>
            <a:r>
              <a:rPr lang="en-GB" sz="2400" noProof="0" dirty="0" err="1">
                <a:solidFill>
                  <a:schemeClr val="dk1"/>
                </a:solidFill>
              </a:rPr>
              <a:t>شيغالي</a:t>
            </a:r>
            <a:br>
              <a:rPr lang="en-GB" sz="2400" noProof="0" dirty="0">
                <a:solidFill>
                  <a:schemeClr val="dk1"/>
                </a:solidFill>
              </a:rPr>
            </a:br>
            <a:r>
              <a:rPr lang="en-GB" sz="2400" noProof="0" dirty="0" err="1">
                <a:solidFill>
                  <a:schemeClr val="dk1"/>
                </a:solidFill>
              </a:rPr>
              <a:t>لبيهي</a:t>
            </a:r>
            <a:endParaRPr lang="en-GB" sz="2400" noProof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GB" b="1" noProof="0" dirty="0">
              <a:solidFill>
                <a:schemeClr val="dk1"/>
              </a:solidFill>
            </a:endParaRPr>
          </a:p>
          <a:p>
            <a:endParaRPr lang="en-GB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DD040C3-D2B8-A796-04F0-3B4A75FB8004}"/>
              </a:ext>
            </a:extLst>
          </p:cNvPr>
          <p:cNvSpPr txBox="1"/>
          <p:nvPr/>
        </p:nvSpPr>
        <p:spPr>
          <a:xfrm>
            <a:off x="1561624" y="3577635"/>
            <a:ext cx="1166805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Sidi-Amou </a:t>
            </a:r>
            <a:br>
              <a:rPr lang="en-GB" sz="14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</a:br>
            <a:r>
              <a:rPr lang="en-GB" sz="14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LABAIHI</a:t>
            </a:r>
            <a:br>
              <a:rPr lang="en-GB" sz="14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</a:br>
            <a:br>
              <a:rPr lang="en-GB" sz="1800" b="1" noProof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</a:br>
            <a:endParaRPr lang="en-GB" sz="2000" b="1" noProof="0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ts val="2000"/>
              </a:lnSpc>
            </a:pPr>
            <a:r>
              <a:rPr lang="en-GB" sz="2400" noProof="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سيدامو</a:t>
            </a:r>
            <a:br>
              <a:rPr lang="en-GB" sz="2400" noProof="0" dirty="0">
                <a:solidFill>
                  <a:schemeClr val="dk1"/>
                </a:solidFill>
                <a:latin typeface="Century Gothic" panose="020B0502020202020204" pitchFamily="34" charset="0"/>
              </a:rPr>
            </a:br>
            <a:r>
              <a:rPr lang="en-GB" sz="2400" noProof="0" dirty="0" err="1">
                <a:latin typeface="Century Gothic" panose="020B0502020202020204" pitchFamily="34" charset="0"/>
              </a:rPr>
              <a:t>لبيهي</a:t>
            </a:r>
            <a:endParaRPr lang="en-GB" sz="2400" noProof="0" dirty="0">
              <a:latin typeface="Century Gothic" panose="020B0502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F7A371-8592-BBF4-75C2-6500D8B95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18" y="5386135"/>
            <a:ext cx="1830855" cy="1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3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4AD46DF8-E264-5923-50F7-67F99CA3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70EB7900-99BC-08BB-EE24-E3EC6478AD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3F94CE6C-D58C-06F2-1E33-FD41A6E6FBE7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Testing grounds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EAB81E8-756A-C804-E306-B88B49145F89}"/>
              </a:ext>
            </a:extLst>
          </p:cNvPr>
          <p:cNvGrpSpPr/>
          <p:nvPr/>
        </p:nvGrpSpPr>
        <p:grpSpPr>
          <a:xfrm>
            <a:off x="0" y="1124743"/>
            <a:ext cx="9202287" cy="5733257"/>
            <a:chOff x="0" y="1124743"/>
            <a:chExt cx="9202287" cy="573325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EF9D3B5-DA8F-7B09-592C-2C134ABB7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t="9213" r="-638" b="13046"/>
            <a:stretch>
              <a:fillRect/>
            </a:stretch>
          </p:blipFill>
          <p:spPr>
            <a:xfrm>
              <a:off x="0" y="1124743"/>
              <a:ext cx="9202287" cy="573325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E7155B5-19F2-B384-F9F0-E5A1DCBA3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99" y="1230015"/>
              <a:ext cx="320041" cy="438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4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C0BBE303-6710-36FD-D3D9-92FAA72E4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404BEBC-E1EF-8D73-67D9-84D1B3BC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5" r="1128" b="13775"/>
          <a:stretch>
            <a:fillRect/>
          </a:stretch>
        </p:blipFill>
        <p:spPr>
          <a:xfrm>
            <a:off x="0" y="1124743"/>
            <a:ext cx="9141138" cy="5733257"/>
          </a:xfrm>
          <a:prstGeom prst="rect">
            <a:avLst/>
          </a:prstGeom>
        </p:spPr>
      </p:pic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8E5E9BFA-0CCA-D174-C5FB-A6C397EB9A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29130CFE-C5E8-420A-75BE-151654F14857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</a:rPr>
              <a:t>Testing grounds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80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A215286E-82BA-8505-DBD9-D0486B69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1434DA64-C611-D923-82A8-F901F0C067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56070927-42D5-64F1-7BA7-ADE815C6CCAF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Testing grounds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>
            <a:extLst>
              <a:ext uri="{FF2B5EF4-FFF2-40B4-BE49-F238E27FC236}">
                <a16:creationId xmlns:a16="http://schemas.microsoft.com/office/drawing/2014/main" id="{D3E1AA07-813A-6337-9C3E-BBA78B2AE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392617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Plugged calcic horizon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29D164-EF59-0C7E-8AFB-0C466ACB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92"/>
          <a:stretch>
            <a:fillRect/>
          </a:stretch>
        </p:blipFill>
        <p:spPr>
          <a:xfrm>
            <a:off x="4308070" y="2006428"/>
            <a:ext cx="4512400" cy="45723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CDEE4CC-41CE-2D4C-9BFC-69D18262029D}"/>
              </a:ext>
            </a:extLst>
          </p:cNvPr>
          <p:cNvGrpSpPr/>
          <p:nvPr/>
        </p:nvGrpSpPr>
        <p:grpSpPr>
          <a:xfrm>
            <a:off x="5247173" y="1311436"/>
            <a:ext cx="3658059" cy="3702107"/>
            <a:chOff x="5241982" y="1378657"/>
            <a:chExt cx="3658059" cy="370210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65AE3BA-141C-0B10-4616-D86B778514F3}"/>
                </a:ext>
              </a:extLst>
            </p:cNvPr>
            <p:cNvSpPr/>
            <p:nvPr/>
          </p:nvSpPr>
          <p:spPr>
            <a:xfrm>
              <a:off x="5582653" y="4482623"/>
              <a:ext cx="845648" cy="5981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805B60C7-C97E-AE67-D5AE-8BAC4943D5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5130" y="1378657"/>
              <a:ext cx="337523" cy="31039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4EAF7F8-F87C-1DEF-8B4E-61D83C49BF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8301" y="1398416"/>
              <a:ext cx="2468592" cy="30842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3781DE2-F765-0CB5-364E-0C30C8A7D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8301" y="3785411"/>
              <a:ext cx="2468592" cy="1295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DE9F8A4C-9FFE-B82B-D3B5-F05513084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1982" y="3785411"/>
              <a:ext cx="324652" cy="1295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E006644-54FC-623F-1DA7-4ABED9DEF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5130" y="1398416"/>
              <a:ext cx="3654911" cy="23749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8FDE232-94A1-192A-2CBA-1F255346B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33" y="1963752"/>
            <a:ext cx="3974937" cy="46577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95D85D-30E7-8B97-02C0-997A0A8CB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282" y="2508620"/>
            <a:ext cx="1533581" cy="9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B2FB557B-1250-F651-9434-DE6326F5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6">
            <a:extLst>
              <a:ext uri="{FF2B5EF4-FFF2-40B4-BE49-F238E27FC236}">
                <a16:creationId xmlns:a16="http://schemas.microsoft.com/office/drawing/2014/main" id="{F67A3141-45FD-CE69-603A-92FF17C6DF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>
            <a:extLst>
              <a:ext uri="{FF2B5EF4-FFF2-40B4-BE49-F238E27FC236}">
                <a16:creationId xmlns:a16="http://schemas.microsoft.com/office/drawing/2014/main" id="{53E26335-C842-2036-6A6F-3CA6966AB8FE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82F617B-504C-DA6A-FD83-EB9CB1A71D2E}"/>
              </a:ext>
            </a:extLst>
          </p:cNvPr>
          <p:cNvGrpSpPr/>
          <p:nvPr/>
        </p:nvGrpSpPr>
        <p:grpSpPr>
          <a:xfrm>
            <a:off x="146947" y="1890891"/>
            <a:ext cx="8850105" cy="4870855"/>
            <a:chOff x="-1" y="-1"/>
            <a:chExt cx="12198323" cy="671362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104F210-5C07-04FF-C851-098E7A9CC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23469" r="2666" b="8938"/>
            <a:stretch/>
          </p:blipFill>
          <p:spPr>
            <a:xfrm>
              <a:off x="-1" y="-1"/>
              <a:ext cx="12198323" cy="616618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F0915F7-01C0-C27E-D081-35CB7B00C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4" t="10510" r="69066" b="79423"/>
            <a:stretch/>
          </p:blipFill>
          <p:spPr>
            <a:xfrm>
              <a:off x="10858500" y="4914902"/>
              <a:ext cx="427121" cy="359835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28FF03C-0D69-4982-54BD-0380D5D1F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8" t="10899" r="22816" b="79832"/>
            <a:stretch/>
          </p:blipFill>
          <p:spPr>
            <a:xfrm>
              <a:off x="10226708" y="4223085"/>
              <a:ext cx="1697714" cy="24063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9A93453-2656-5291-8682-706B90C2B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0" t="12194" r="19179" b="79706"/>
            <a:stretch/>
          </p:blipFill>
          <p:spPr>
            <a:xfrm>
              <a:off x="10223203" y="5756002"/>
              <a:ext cx="1697714" cy="17861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FD1D9A6-3CDC-DFBF-FEC7-730802E0E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8" t="10899" r="22816" b="79832"/>
            <a:stretch/>
          </p:blipFill>
          <p:spPr>
            <a:xfrm>
              <a:off x="4164853" y="6166184"/>
              <a:ext cx="3862294" cy="547437"/>
            </a:xfrm>
            <a:prstGeom prst="rect">
              <a:avLst/>
            </a:prstGeom>
          </p:spPr>
        </p:pic>
      </p:grpSp>
      <p:sp>
        <p:nvSpPr>
          <p:cNvPr id="8" name="Google Shape;217;p16">
            <a:extLst>
              <a:ext uri="{FF2B5EF4-FFF2-40B4-BE49-F238E27FC236}">
                <a16:creationId xmlns:a16="http://schemas.microsoft.com/office/drawing/2014/main" id="{E1910E25-C30C-C4DA-16DD-A296180285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Is the concept sustainable?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58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0D4B1DC4-37E3-DAB8-7963-03BB1A018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E6359393-B63D-5F75-93E5-C7009121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47" y="1889657"/>
            <a:ext cx="8850105" cy="4867558"/>
          </a:xfrm>
          <a:prstGeom prst="rect">
            <a:avLst/>
          </a:prstGeom>
        </p:spPr>
      </p:pic>
      <p:pic>
        <p:nvPicPr>
          <p:cNvPr id="215" name="Google Shape;215;p16">
            <a:extLst>
              <a:ext uri="{FF2B5EF4-FFF2-40B4-BE49-F238E27FC236}">
                <a16:creationId xmlns:a16="http://schemas.microsoft.com/office/drawing/2014/main" id="{07723CCB-8657-FFB4-DE92-88BF6741C6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>
            <a:extLst>
              <a:ext uri="{FF2B5EF4-FFF2-40B4-BE49-F238E27FC236}">
                <a16:creationId xmlns:a16="http://schemas.microsoft.com/office/drawing/2014/main" id="{F9284878-31E6-1AB2-D7D0-801B56D17D2C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8" name="Google Shape;217;p16">
            <a:extLst>
              <a:ext uri="{FF2B5EF4-FFF2-40B4-BE49-F238E27FC236}">
                <a16:creationId xmlns:a16="http://schemas.microsoft.com/office/drawing/2014/main" id="{07732529-B277-FBB0-1ED3-54AA48EC4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Is the concept sustainable?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E0A661E-2B0A-1940-20B1-BF4D1CF91C32}"/>
              </a:ext>
            </a:extLst>
          </p:cNvPr>
          <p:cNvSpPr txBox="1"/>
          <p:nvPr/>
        </p:nvSpPr>
        <p:spPr>
          <a:xfrm>
            <a:off x="359159" y="2519609"/>
            <a:ext cx="117500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New jobs in the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production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of sellable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crops &amp; energy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FEC5F92-8F3B-7505-6C2D-6D32606C3444}"/>
              </a:ext>
            </a:extLst>
          </p:cNvPr>
          <p:cNvSpPr txBox="1"/>
          <p:nvPr/>
        </p:nvSpPr>
        <p:spPr>
          <a:xfrm>
            <a:off x="1831596" y="2519609"/>
            <a:ext cx="8063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Additional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production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of crops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A1564C6-028A-4B1D-88DE-69FBC1A142F2}"/>
              </a:ext>
            </a:extLst>
          </p:cNvPr>
          <p:cNvSpPr txBox="1"/>
          <p:nvPr/>
        </p:nvSpPr>
        <p:spPr>
          <a:xfrm>
            <a:off x="3276531" y="2519609"/>
            <a:ext cx="104996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Production of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protein crops;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Income to pay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for health care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EC61087-3F2F-A3D7-9468-4950685FCB27}"/>
              </a:ext>
            </a:extLst>
          </p:cNvPr>
          <p:cNvSpPr txBox="1"/>
          <p:nvPr/>
        </p:nvSpPr>
        <p:spPr>
          <a:xfrm>
            <a:off x="4728342" y="2519609"/>
            <a:ext cx="96500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Tech-based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workplaces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for all levels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of education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EB6FFDD-F641-AE0E-CAFE-EEE54F8108D1}"/>
              </a:ext>
            </a:extLst>
          </p:cNvPr>
          <p:cNvSpPr txBox="1"/>
          <p:nvPr/>
        </p:nvSpPr>
        <p:spPr>
          <a:xfrm>
            <a:off x="6185520" y="2519609"/>
            <a:ext cx="82073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Work and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research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open to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any gender</a:t>
            </a:r>
          </a:p>
        </p:txBody>
      </p:sp>
      <p:sp>
        <p:nvSpPr>
          <p:cNvPr id="192" name="Textfeld 191">
            <a:extLst>
              <a:ext uri="{FF2B5EF4-FFF2-40B4-BE49-F238E27FC236}">
                <a16:creationId xmlns:a16="http://schemas.microsoft.com/office/drawing/2014/main" id="{6660FC4A-43F6-27ED-FC0A-26D886DFD9C9}"/>
              </a:ext>
            </a:extLst>
          </p:cNvPr>
          <p:cNvSpPr txBox="1"/>
          <p:nvPr/>
        </p:nvSpPr>
        <p:spPr>
          <a:xfrm>
            <a:off x="7649245" y="2519609"/>
            <a:ext cx="11124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More plants for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desalination &amp;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wastewater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treatment</a:t>
            </a:r>
          </a:p>
        </p:txBody>
      </p:sp>
      <p:sp>
        <p:nvSpPr>
          <p:cNvPr id="193" name="Textfeld 192">
            <a:extLst>
              <a:ext uri="{FF2B5EF4-FFF2-40B4-BE49-F238E27FC236}">
                <a16:creationId xmlns:a16="http://schemas.microsoft.com/office/drawing/2014/main" id="{CC62C67B-344E-7142-C63C-C100FE8BBB50}"/>
              </a:ext>
            </a:extLst>
          </p:cNvPr>
          <p:cNvSpPr txBox="1"/>
          <p:nvPr/>
        </p:nvSpPr>
        <p:spPr>
          <a:xfrm>
            <a:off x="359159" y="3954104"/>
            <a:ext cx="11044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0B4527"/>
                </a:solidFill>
              </a:rPr>
              <a:t>Plants of solar </a:t>
            </a:r>
            <a:br>
              <a:rPr lang="en-GB" sz="1200" b="1" noProof="0" dirty="0">
                <a:solidFill>
                  <a:srgbClr val="0B4527"/>
                </a:solidFill>
              </a:rPr>
            </a:br>
            <a:r>
              <a:rPr lang="en-GB" sz="1200" b="1" noProof="0" dirty="0">
                <a:solidFill>
                  <a:srgbClr val="0B4527"/>
                </a:solidFill>
              </a:rPr>
              <a:t>greenhouses</a:t>
            </a: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3C7126B2-5ECC-13A7-6626-F4B171775F7D}"/>
              </a:ext>
            </a:extLst>
          </p:cNvPr>
          <p:cNvSpPr txBox="1"/>
          <p:nvPr/>
        </p:nvSpPr>
        <p:spPr>
          <a:xfrm>
            <a:off x="1831596" y="3954104"/>
            <a:ext cx="11188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Workplaces in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the production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and sale of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crops &amp; energy</a:t>
            </a:r>
          </a:p>
        </p:txBody>
      </p:sp>
      <p:sp>
        <p:nvSpPr>
          <p:cNvPr id="195" name="Textfeld 194">
            <a:extLst>
              <a:ext uri="{FF2B5EF4-FFF2-40B4-BE49-F238E27FC236}">
                <a16:creationId xmlns:a16="http://schemas.microsoft.com/office/drawing/2014/main" id="{AC9005B1-3506-CCF5-D634-FBD4729DCEB1}"/>
              </a:ext>
            </a:extLst>
          </p:cNvPr>
          <p:cNvSpPr txBox="1"/>
          <p:nvPr/>
        </p:nvSpPr>
        <p:spPr>
          <a:xfrm>
            <a:off x="3276531" y="3954104"/>
            <a:ext cx="106920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Tech-based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workplaces on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plants of solar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greenhouses</a:t>
            </a:r>
          </a:p>
        </p:txBody>
      </p:sp>
      <p:sp>
        <p:nvSpPr>
          <p:cNvPr id="196" name="Textfeld 195">
            <a:extLst>
              <a:ext uri="{FF2B5EF4-FFF2-40B4-BE49-F238E27FC236}">
                <a16:creationId xmlns:a16="http://schemas.microsoft.com/office/drawing/2014/main" id="{D5B96774-A7EA-9FE8-DDEE-6FCE0BD2B439}"/>
              </a:ext>
            </a:extLst>
          </p:cNvPr>
          <p:cNvSpPr txBox="1"/>
          <p:nvPr/>
        </p:nvSpPr>
        <p:spPr>
          <a:xfrm>
            <a:off x="6185520" y="3954104"/>
            <a:ext cx="11342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spc="-30" noProof="0" dirty="0">
                <a:solidFill>
                  <a:srgbClr val="0B4527"/>
                </a:solidFill>
              </a:rPr>
              <a:t>Operation of</a:t>
            </a:r>
            <a:br>
              <a:rPr lang="en-GB" sz="1200" b="1" spc="-30" noProof="0" dirty="0">
                <a:solidFill>
                  <a:srgbClr val="0B4527"/>
                </a:solidFill>
              </a:rPr>
            </a:br>
            <a:r>
              <a:rPr lang="en-GB" sz="1200" b="1" spc="-30" noProof="0" dirty="0">
                <a:solidFill>
                  <a:srgbClr val="0B4527"/>
                </a:solidFill>
              </a:rPr>
              <a:t>solar green-</a:t>
            </a:r>
            <a:br>
              <a:rPr lang="en-GB" sz="1200" b="1" spc="-30" noProof="0" dirty="0">
                <a:solidFill>
                  <a:srgbClr val="0B4527"/>
                </a:solidFill>
              </a:rPr>
            </a:br>
            <a:r>
              <a:rPr lang="en-GB" sz="1200" b="1" spc="-30" noProof="0" dirty="0">
                <a:solidFill>
                  <a:srgbClr val="0B4527"/>
                </a:solidFill>
              </a:rPr>
              <a:t>houses =</a:t>
            </a:r>
            <a:br>
              <a:rPr lang="en-GB" sz="1200" b="1" spc="-30" noProof="0" dirty="0">
                <a:solidFill>
                  <a:srgbClr val="0B4527"/>
                </a:solidFill>
              </a:rPr>
            </a:br>
            <a:r>
              <a:rPr lang="en-GB" sz="1200" b="1" spc="-30" noProof="0" dirty="0">
                <a:solidFill>
                  <a:srgbClr val="0B4527"/>
                </a:solidFill>
              </a:rPr>
              <a:t>community task</a:t>
            </a:r>
          </a:p>
        </p:txBody>
      </p:sp>
      <p:sp>
        <p:nvSpPr>
          <p:cNvPr id="197" name="Textfeld 196">
            <a:extLst>
              <a:ext uri="{FF2B5EF4-FFF2-40B4-BE49-F238E27FC236}">
                <a16:creationId xmlns:a16="http://schemas.microsoft.com/office/drawing/2014/main" id="{ED2F9599-F56E-4626-44A5-1D03759C47FB}"/>
              </a:ext>
            </a:extLst>
          </p:cNvPr>
          <p:cNvSpPr txBox="1"/>
          <p:nvPr/>
        </p:nvSpPr>
        <p:spPr>
          <a:xfrm>
            <a:off x="6185520" y="5403220"/>
            <a:ext cx="110447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Producing and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selling crops &amp;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energy as CO₂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allowances 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956E9B77-22BB-DBEB-2172-89CD966115DB}"/>
              </a:ext>
            </a:extLst>
          </p:cNvPr>
          <p:cNvSpPr txBox="1"/>
          <p:nvPr/>
        </p:nvSpPr>
        <p:spPr>
          <a:xfrm>
            <a:off x="4728342" y="3954104"/>
            <a:ext cx="112210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Selling crops &amp;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energy needed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in industrial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countries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endParaRPr lang="en-GB" sz="1200" b="1" noProof="0" dirty="0">
              <a:solidFill>
                <a:srgbClr val="FFFF00"/>
              </a:solidFill>
            </a:endParaRP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C12A1038-ED2A-8C24-95E5-E5C728CB1D38}"/>
              </a:ext>
            </a:extLst>
          </p:cNvPr>
          <p:cNvSpPr txBox="1"/>
          <p:nvPr/>
        </p:nvSpPr>
        <p:spPr>
          <a:xfrm>
            <a:off x="7628294" y="3954104"/>
            <a:ext cx="11188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Production of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sustainable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crops &amp; energy</a:t>
            </a:r>
          </a:p>
        </p:txBody>
      </p:sp>
      <p:sp>
        <p:nvSpPr>
          <p:cNvPr id="200" name="Textfeld 199">
            <a:extLst>
              <a:ext uri="{FF2B5EF4-FFF2-40B4-BE49-F238E27FC236}">
                <a16:creationId xmlns:a16="http://schemas.microsoft.com/office/drawing/2014/main" id="{FC823AB0-06C4-578F-3462-75A702AA627D}"/>
              </a:ext>
            </a:extLst>
          </p:cNvPr>
          <p:cNvSpPr txBox="1"/>
          <p:nvPr/>
        </p:nvSpPr>
        <p:spPr>
          <a:xfrm>
            <a:off x="376792" y="5403220"/>
            <a:ext cx="109645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Sustainable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energy &amp; 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carbon dioxide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fixation</a:t>
            </a:r>
          </a:p>
        </p:txBody>
      </p:sp>
      <p:sp>
        <p:nvSpPr>
          <p:cNvPr id="201" name="Textfeld 200">
            <a:extLst>
              <a:ext uri="{FF2B5EF4-FFF2-40B4-BE49-F238E27FC236}">
                <a16:creationId xmlns:a16="http://schemas.microsoft.com/office/drawing/2014/main" id="{8A5B6D6F-65F2-B577-8DE1-633C19685E38}"/>
              </a:ext>
            </a:extLst>
          </p:cNvPr>
          <p:cNvSpPr txBox="1"/>
          <p:nvPr/>
        </p:nvSpPr>
        <p:spPr>
          <a:xfrm>
            <a:off x="1831596" y="5403220"/>
            <a:ext cx="11653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Growing algae</a:t>
            </a:r>
            <a:b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for CO</a:t>
            </a:r>
            <a:r>
              <a:rPr lang="en-GB" sz="1200" b="1" baseline="-25000" noProof="0" dirty="0">
                <a:solidFill>
                  <a:schemeClr val="bg1">
                    <a:lumMod val="85000"/>
                  </a:schemeClr>
                </a:solidFill>
              </a:rPr>
              <a:t>2 </a:t>
            </a: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fixation;</a:t>
            </a:r>
            <a:b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Removal of</a:t>
            </a:r>
            <a:b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microplastics</a:t>
            </a:r>
          </a:p>
        </p:txBody>
      </p:sp>
      <p:sp>
        <p:nvSpPr>
          <p:cNvPr id="202" name="Textfeld 201">
            <a:extLst>
              <a:ext uri="{FF2B5EF4-FFF2-40B4-BE49-F238E27FC236}">
                <a16:creationId xmlns:a16="http://schemas.microsoft.com/office/drawing/2014/main" id="{5CFB323D-6A88-E5A5-B981-FC253A174462}"/>
              </a:ext>
            </a:extLst>
          </p:cNvPr>
          <p:cNvSpPr txBox="1"/>
          <p:nvPr/>
        </p:nvSpPr>
        <p:spPr>
          <a:xfrm>
            <a:off x="3263240" y="5403220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Growing earth</a:t>
            </a:r>
            <a:b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worms for soil</a:t>
            </a:r>
            <a:b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fertility &amp; CO</a:t>
            </a:r>
            <a:r>
              <a:rPr lang="en-GB" sz="1200" b="1" baseline="-25000" noProof="0" dirty="0">
                <a:solidFill>
                  <a:schemeClr val="bg1">
                    <a:lumMod val="85000"/>
                  </a:schemeClr>
                </a:solidFill>
              </a:rPr>
              <a:t>2 </a:t>
            </a:r>
            <a:br>
              <a:rPr lang="en-GB" sz="1200" b="1" baseline="-25000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200" b="1" noProof="0" dirty="0">
                <a:solidFill>
                  <a:schemeClr val="bg1">
                    <a:lumMod val="85000"/>
                  </a:schemeClr>
                </a:solidFill>
              </a:rPr>
              <a:t>fixation</a:t>
            </a:r>
          </a:p>
        </p:txBody>
      </p:sp>
      <p:sp>
        <p:nvSpPr>
          <p:cNvPr id="203" name="Textfeld 202">
            <a:extLst>
              <a:ext uri="{FF2B5EF4-FFF2-40B4-BE49-F238E27FC236}">
                <a16:creationId xmlns:a16="http://schemas.microsoft.com/office/drawing/2014/main" id="{F733D229-1D37-D110-DFBB-DBA3A6C76753}"/>
              </a:ext>
            </a:extLst>
          </p:cNvPr>
          <p:cNvSpPr txBox="1"/>
          <p:nvPr/>
        </p:nvSpPr>
        <p:spPr>
          <a:xfrm>
            <a:off x="4728342" y="5403220"/>
            <a:ext cx="105157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Sustainable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‘industry’ as</a:t>
            </a:r>
            <a:br>
              <a:rPr lang="en-GB" sz="1200" b="1" noProof="0" dirty="0">
                <a:solidFill>
                  <a:srgbClr val="FFFF00"/>
                </a:solidFill>
              </a:rPr>
            </a:br>
            <a:r>
              <a:rPr lang="en-GB" sz="1200" b="1" noProof="0" dirty="0">
                <a:solidFill>
                  <a:srgbClr val="FFFF00"/>
                </a:solidFill>
              </a:rPr>
              <a:t>stability factor</a:t>
            </a:r>
          </a:p>
        </p:txBody>
      </p:sp>
    </p:spTree>
    <p:extLst>
      <p:ext uri="{BB962C8B-B14F-4D97-AF65-F5344CB8AC3E}">
        <p14:creationId xmlns:p14="http://schemas.microsoft.com/office/powerpoint/2010/main" val="211940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058674BC-7D2E-9199-9A5C-D20805582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6">
            <a:extLst>
              <a:ext uri="{FF2B5EF4-FFF2-40B4-BE49-F238E27FC236}">
                <a16:creationId xmlns:a16="http://schemas.microsoft.com/office/drawing/2014/main" id="{95697816-3005-708D-E036-F5F15665CE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>
            <a:extLst>
              <a:ext uri="{FF2B5EF4-FFF2-40B4-BE49-F238E27FC236}">
                <a16:creationId xmlns:a16="http://schemas.microsoft.com/office/drawing/2014/main" id="{39427E33-F215-6C3D-D5BB-7634C84CCBEE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DE43D73-C8A8-F9DC-6F5A-702FA4278F42}"/>
              </a:ext>
            </a:extLst>
          </p:cNvPr>
          <p:cNvGrpSpPr/>
          <p:nvPr/>
        </p:nvGrpSpPr>
        <p:grpSpPr>
          <a:xfrm>
            <a:off x="146947" y="1890891"/>
            <a:ext cx="8850105" cy="4870855"/>
            <a:chOff x="-1" y="-1"/>
            <a:chExt cx="12198323" cy="671362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1D10EE4-E8F6-6C12-90FF-30028E14E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23469" r="2666" b="8938"/>
            <a:stretch/>
          </p:blipFill>
          <p:spPr>
            <a:xfrm>
              <a:off x="-1" y="-1"/>
              <a:ext cx="12198323" cy="616618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A06359B-29B9-6E9C-A277-50064AD11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4" t="10510" r="69066" b="79423"/>
            <a:stretch/>
          </p:blipFill>
          <p:spPr>
            <a:xfrm>
              <a:off x="10858500" y="4914902"/>
              <a:ext cx="427121" cy="359835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9447BC8-0E09-03B4-C675-F68E79BF8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8" t="10899" r="22816" b="79832"/>
            <a:stretch/>
          </p:blipFill>
          <p:spPr>
            <a:xfrm>
              <a:off x="10226708" y="4223085"/>
              <a:ext cx="1697714" cy="24063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97FD633-B543-04D4-CDD4-EA0F9BFD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0" t="12194" r="19179" b="79706"/>
            <a:stretch/>
          </p:blipFill>
          <p:spPr>
            <a:xfrm>
              <a:off x="10223203" y="5756002"/>
              <a:ext cx="1697714" cy="17861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2DA78BA-58B2-EC04-93C5-F7BED8C98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8" t="10899" r="22816" b="79832"/>
            <a:stretch/>
          </p:blipFill>
          <p:spPr>
            <a:xfrm>
              <a:off x="4164853" y="6166184"/>
              <a:ext cx="3862294" cy="547437"/>
            </a:xfrm>
            <a:prstGeom prst="rect">
              <a:avLst/>
            </a:prstGeom>
          </p:spPr>
        </p:pic>
      </p:grpSp>
      <p:sp>
        <p:nvSpPr>
          <p:cNvPr id="8" name="Google Shape;217;p16">
            <a:extLst>
              <a:ext uri="{FF2B5EF4-FFF2-40B4-BE49-F238E27FC236}">
                <a16:creationId xmlns:a16="http://schemas.microsoft.com/office/drawing/2014/main" id="{6687054D-8886-32C3-E01A-DCFC33C860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Is the project sustainable?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F0135A-B80A-0DF8-FFAE-F97EBAD4BFAF}"/>
              </a:ext>
            </a:extLst>
          </p:cNvPr>
          <p:cNvSpPr txBox="1"/>
          <p:nvPr/>
        </p:nvSpPr>
        <p:spPr>
          <a:xfrm>
            <a:off x="1263011" y="3012222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AE21E4-5A41-2E08-5305-54BED7073690}"/>
              </a:ext>
            </a:extLst>
          </p:cNvPr>
          <p:cNvSpPr txBox="1"/>
          <p:nvPr/>
        </p:nvSpPr>
        <p:spPr>
          <a:xfrm>
            <a:off x="2714659" y="3012222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83D176-2E85-87C0-88BC-B557E3B88201}"/>
              </a:ext>
            </a:extLst>
          </p:cNvPr>
          <p:cNvSpPr txBox="1"/>
          <p:nvPr/>
        </p:nvSpPr>
        <p:spPr>
          <a:xfrm>
            <a:off x="4159140" y="3012222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FCEE3F-31A9-1F97-6ED1-A32258459575}"/>
              </a:ext>
            </a:extLst>
          </p:cNvPr>
          <p:cNvSpPr txBox="1"/>
          <p:nvPr/>
        </p:nvSpPr>
        <p:spPr>
          <a:xfrm>
            <a:off x="5610788" y="3012222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961F039-B1F8-ED9F-25DE-5660D0C37C24}"/>
              </a:ext>
            </a:extLst>
          </p:cNvPr>
          <p:cNvSpPr txBox="1"/>
          <p:nvPr/>
        </p:nvSpPr>
        <p:spPr>
          <a:xfrm>
            <a:off x="7055709" y="3012222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E5AF98-78B6-68ED-5030-8DCF477573B5}"/>
              </a:ext>
            </a:extLst>
          </p:cNvPr>
          <p:cNvSpPr txBox="1"/>
          <p:nvPr/>
        </p:nvSpPr>
        <p:spPr>
          <a:xfrm>
            <a:off x="8511149" y="3019097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0579A63-758C-C447-00BA-1F25E124F97B}"/>
              </a:ext>
            </a:extLst>
          </p:cNvPr>
          <p:cNvSpPr txBox="1"/>
          <p:nvPr/>
        </p:nvSpPr>
        <p:spPr>
          <a:xfrm>
            <a:off x="1264159" y="4443408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2D3C2A3-95B8-2E26-CFEE-8297BD18E4B0}"/>
              </a:ext>
            </a:extLst>
          </p:cNvPr>
          <p:cNvSpPr txBox="1"/>
          <p:nvPr/>
        </p:nvSpPr>
        <p:spPr>
          <a:xfrm>
            <a:off x="2715807" y="4443408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C5EB651-87B6-C43F-E084-26F5EE87BAB2}"/>
              </a:ext>
            </a:extLst>
          </p:cNvPr>
          <p:cNvSpPr txBox="1"/>
          <p:nvPr/>
        </p:nvSpPr>
        <p:spPr>
          <a:xfrm>
            <a:off x="4160288" y="4443408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7A3D567-3726-F001-9D01-218F8AB17BF7}"/>
              </a:ext>
            </a:extLst>
          </p:cNvPr>
          <p:cNvSpPr txBox="1"/>
          <p:nvPr/>
        </p:nvSpPr>
        <p:spPr>
          <a:xfrm>
            <a:off x="5611936" y="4443408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12365C5-F4E6-2DD4-0D80-A6FF157EBF52}"/>
              </a:ext>
            </a:extLst>
          </p:cNvPr>
          <p:cNvSpPr txBox="1"/>
          <p:nvPr/>
        </p:nvSpPr>
        <p:spPr>
          <a:xfrm>
            <a:off x="7056857" y="4443408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E8674E2-4C91-5A77-AD2F-926D23CCEDB1}"/>
              </a:ext>
            </a:extLst>
          </p:cNvPr>
          <p:cNvSpPr txBox="1"/>
          <p:nvPr/>
        </p:nvSpPr>
        <p:spPr>
          <a:xfrm>
            <a:off x="8512297" y="4450283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ABF013F-AE43-F2DF-5BD4-8B36326F37EF}"/>
              </a:ext>
            </a:extLst>
          </p:cNvPr>
          <p:cNvSpPr txBox="1"/>
          <p:nvPr/>
        </p:nvSpPr>
        <p:spPr>
          <a:xfrm>
            <a:off x="1257283" y="5894075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C2BDAAE-19B7-29E7-D13D-DB2DBCE64D59}"/>
              </a:ext>
            </a:extLst>
          </p:cNvPr>
          <p:cNvSpPr txBox="1"/>
          <p:nvPr/>
        </p:nvSpPr>
        <p:spPr>
          <a:xfrm>
            <a:off x="7061622" y="5894075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054105A-A6F6-4756-6B42-CEDEDFEB80FD}"/>
              </a:ext>
            </a:extLst>
          </p:cNvPr>
          <p:cNvSpPr txBox="1"/>
          <p:nvPr/>
        </p:nvSpPr>
        <p:spPr>
          <a:xfrm>
            <a:off x="5605060" y="5894075"/>
            <a:ext cx="360000" cy="360000"/>
          </a:xfrm>
          <a:prstGeom prst="rect">
            <a:avLst/>
          </a:prstGeom>
          <a:solidFill>
            <a:srgbClr val="0B4527"/>
          </a:solidFill>
        </p:spPr>
        <p:txBody>
          <a:bodyPr wrap="square" lIns="0" tIns="0" rIns="0" bIns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 noProof="0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004231-F49E-1EF7-C984-12EB4C4CD961}"/>
              </a:ext>
            </a:extLst>
          </p:cNvPr>
          <p:cNvSpPr txBox="1"/>
          <p:nvPr/>
        </p:nvSpPr>
        <p:spPr>
          <a:xfrm>
            <a:off x="551664" y="2096783"/>
            <a:ext cx="402354" cy="184666"/>
          </a:xfrm>
          <a:prstGeom prst="rect">
            <a:avLst/>
          </a:prstGeom>
          <a:solidFill>
            <a:srgbClr val="EA1B2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LESS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9F49403-0A6D-7F1C-0158-30C3A4F625E4}"/>
              </a:ext>
            </a:extLst>
          </p:cNvPr>
          <p:cNvSpPr txBox="1"/>
          <p:nvPr/>
        </p:nvSpPr>
        <p:spPr>
          <a:xfrm>
            <a:off x="2072228" y="2096783"/>
            <a:ext cx="402354" cy="184666"/>
          </a:xfrm>
          <a:prstGeom prst="rect">
            <a:avLst/>
          </a:prstGeom>
          <a:solidFill>
            <a:srgbClr val="D19E28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 noProof="0" dirty="0">
                <a:solidFill>
                  <a:srgbClr val="FFFF00"/>
                </a:solidFill>
              </a:rPr>
              <a:t>LESS</a:t>
            </a:r>
          </a:p>
        </p:txBody>
      </p:sp>
    </p:spTree>
    <p:extLst>
      <p:ext uri="{BB962C8B-B14F-4D97-AF65-F5344CB8AC3E}">
        <p14:creationId xmlns:p14="http://schemas.microsoft.com/office/powerpoint/2010/main" val="1570646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28192351-7D30-4FBD-9389-9E2D0E1E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6">
            <a:extLst>
              <a:ext uri="{FF2B5EF4-FFF2-40B4-BE49-F238E27FC236}">
                <a16:creationId xmlns:a16="http://schemas.microsoft.com/office/drawing/2014/main" id="{50FCACEB-AE5F-71E7-3B03-758310FE08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>
            <a:extLst>
              <a:ext uri="{FF2B5EF4-FFF2-40B4-BE49-F238E27FC236}">
                <a16:creationId xmlns:a16="http://schemas.microsoft.com/office/drawing/2014/main" id="{8A96827A-3978-6A84-571D-8A9B35A0ECC5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217" name="Google Shape;217;p16">
            <a:extLst>
              <a:ext uri="{FF2B5EF4-FFF2-40B4-BE49-F238E27FC236}">
                <a16:creationId xmlns:a16="http://schemas.microsoft.com/office/drawing/2014/main" id="{1277F1FA-49F7-494C-B1B3-D20315300D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Partnership for the goals?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37D99F7-782D-38EE-7BA5-EE3EB9A1B85C}"/>
              </a:ext>
            </a:extLst>
          </p:cNvPr>
          <p:cNvGrpSpPr/>
          <p:nvPr/>
        </p:nvGrpSpPr>
        <p:grpSpPr>
          <a:xfrm>
            <a:off x="323528" y="3355781"/>
            <a:ext cx="8568952" cy="3201464"/>
            <a:chOff x="320793" y="2406744"/>
            <a:chExt cx="8568952" cy="320146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17BA62D-320E-33F5-A56D-1D13E34A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793" y="2406744"/>
              <a:ext cx="8568952" cy="3201464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3CF89B0-1A5E-D1AB-FFA5-0CD49475361D}"/>
                </a:ext>
              </a:extLst>
            </p:cNvPr>
            <p:cNvSpPr/>
            <p:nvPr/>
          </p:nvSpPr>
          <p:spPr>
            <a:xfrm>
              <a:off x="4903203" y="2556163"/>
              <a:ext cx="3986542" cy="1003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15A4602F-6F21-6E62-5434-C19048044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888" y="3355781"/>
            <a:ext cx="1537808" cy="1537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3996047-F281-5B9D-5845-431AA4FA9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938" y="1831131"/>
            <a:ext cx="1537808" cy="15577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E081D6-5685-3823-A3FC-6DDB84CBF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36" y="1918787"/>
            <a:ext cx="4496486" cy="1396321"/>
          </a:xfrm>
          <a:prstGeom prst="rect">
            <a:avLst/>
          </a:prstGeom>
          <a:solidFill>
            <a:srgbClr val="269A45"/>
          </a:solidFill>
          <a:ln w="38100">
            <a:solidFill>
              <a:srgbClr val="269A45"/>
            </a:solidFill>
          </a:ln>
        </p:spPr>
      </p:pic>
    </p:spTree>
    <p:extLst>
      <p:ext uri="{BB962C8B-B14F-4D97-AF65-F5344CB8AC3E}">
        <p14:creationId xmlns:p14="http://schemas.microsoft.com/office/powerpoint/2010/main" val="171782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DCF49EFF-0F5B-D398-D396-C92476E7D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5695B1C-C825-4C37-40EB-AE223F24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" y="2102248"/>
            <a:ext cx="3401863" cy="452362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2E99148-E84E-C2F0-4FC3-870C95EAAB46}"/>
              </a:ext>
            </a:extLst>
          </p:cNvPr>
          <p:cNvSpPr/>
          <p:nvPr/>
        </p:nvSpPr>
        <p:spPr>
          <a:xfrm>
            <a:off x="381000" y="4856018"/>
            <a:ext cx="1277319" cy="1711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2A249997-93AB-F4C9-FC8C-C89AF08A5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6"/>
            <a:ext cx="8424936" cy="536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What scale of partnership?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sz="2400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chemeClr val="tx1"/>
                </a:solidFill>
              </a:rPr>
              <a:t> Utilisation of 			       Import of </a:t>
            </a:r>
            <a:br>
              <a:rPr lang="en-GB" b="1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chemeClr val="tx1"/>
                </a:solidFill>
              </a:rPr>
              <a:t> local resources		                     foreign overflows	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>
              <a:lnSpc>
                <a:spcPts val="2200"/>
              </a:lnSpc>
              <a:spcBef>
                <a:spcPts val="0"/>
              </a:spcBef>
            </a:pPr>
            <a:r>
              <a:rPr lang="en-GB" b="1" i="1" noProof="0" dirty="0">
                <a:solidFill>
                  <a:schemeClr val="tx1"/>
                </a:solidFill>
              </a:rPr>
              <a:t>  Unsold or			       Ground</a:t>
            </a:r>
            <a:br>
              <a:rPr lang="en-GB" b="1" i="1" noProof="0" dirty="0">
                <a:solidFill>
                  <a:schemeClr val="tx1"/>
                </a:solidFill>
              </a:rPr>
            </a:br>
            <a:r>
              <a:rPr lang="en-GB" b="1" i="1" noProof="0" dirty="0">
                <a:solidFill>
                  <a:schemeClr val="tx1"/>
                </a:solidFill>
              </a:rPr>
              <a:t>  unsellable	 		       water</a:t>
            </a:r>
            <a:br>
              <a:rPr lang="en-GB" b="1" i="1" noProof="0" dirty="0">
                <a:solidFill>
                  <a:schemeClr val="tx1"/>
                </a:solidFill>
              </a:rPr>
            </a:br>
            <a:r>
              <a:rPr lang="en-GB" b="1" i="1" noProof="0" dirty="0">
                <a:solidFill>
                  <a:schemeClr val="tx1"/>
                </a:solidFill>
              </a:rPr>
              <a:t>  piles of				       nitrate</a:t>
            </a:r>
          </a:p>
          <a:p>
            <a:pPr marL="0" lvl="0" indent="0" algn="l">
              <a:lnSpc>
                <a:spcPts val="2200"/>
              </a:lnSpc>
              <a:spcBef>
                <a:spcPts val="0"/>
              </a:spcBef>
            </a:pPr>
            <a:r>
              <a:rPr lang="en-GB" b="1" i="1" noProof="0" dirty="0">
                <a:solidFill>
                  <a:schemeClr val="tx1"/>
                </a:solidFill>
              </a:rPr>
              <a:t>  algae in  	 		       pollution in</a:t>
            </a:r>
            <a:br>
              <a:rPr lang="en-GB" b="1" i="1" noProof="0" dirty="0">
                <a:solidFill>
                  <a:schemeClr val="tx1"/>
                </a:solidFill>
              </a:rPr>
            </a:br>
            <a:r>
              <a:rPr lang="en-GB" b="1" i="1" noProof="0" dirty="0">
                <a:solidFill>
                  <a:schemeClr val="tx1"/>
                </a:solidFill>
              </a:rPr>
              <a:t>  </a:t>
            </a:r>
            <a:r>
              <a:rPr lang="en-GB" b="1" i="1" noProof="0" dirty="0" err="1">
                <a:solidFill>
                  <a:schemeClr val="tx1"/>
                </a:solidFill>
              </a:rPr>
              <a:t>Amgriou</a:t>
            </a:r>
            <a:r>
              <a:rPr lang="en-GB" b="1" i="1" noProof="0" dirty="0">
                <a:solidFill>
                  <a:schemeClr val="tx1"/>
                </a:solidFill>
              </a:rPr>
              <a:t> 	 		       Germany</a:t>
            </a:r>
            <a:br>
              <a:rPr lang="en-GB" b="1" i="1" noProof="0" dirty="0">
                <a:solidFill>
                  <a:schemeClr val="tx1"/>
                </a:solidFill>
              </a:rPr>
            </a:br>
            <a:r>
              <a:rPr lang="en-GB" b="1" i="1" noProof="0" dirty="0">
                <a:solidFill>
                  <a:schemeClr val="tx1"/>
                </a:solidFill>
              </a:rPr>
              <a:t>  (2024)			                     (2022)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8C27B2-4D3C-70F4-911F-3FE0C74D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04" y="2121064"/>
            <a:ext cx="3560373" cy="4505334"/>
          </a:xfrm>
          <a:prstGeom prst="rect">
            <a:avLst/>
          </a:prstGeom>
        </p:spPr>
      </p:pic>
      <p:pic>
        <p:nvPicPr>
          <p:cNvPr id="145" name="Google Shape;145;p6">
            <a:extLst>
              <a:ext uri="{FF2B5EF4-FFF2-40B4-BE49-F238E27FC236}">
                <a16:creationId xmlns:a16="http://schemas.microsoft.com/office/drawing/2014/main" id="{7C650C82-CFC4-3774-ED0F-573FB5D61F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D3B54856-38EB-6D3B-19C9-D9FBB8CEE881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1DCDCB-994A-7D35-29A3-C6C1070A5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918" y="4856018"/>
            <a:ext cx="687076" cy="6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0D0E0347-34F4-1949-CD8D-AB6FB74F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E2D2180-91DF-37CC-71B4-F0928CEFF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28" y="2166632"/>
            <a:ext cx="3151905" cy="1505843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FED68A95-5F52-D59D-4849-2193BCEF30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8A7BF6E2-35CF-AC73-496F-6F1D63A28FE6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8" name="Google Shape;133;p4">
            <a:extLst>
              <a:ext uri="{FF2B5EF4-FFF2-40B4-BE49-F238E27FC236}">
                <a16:creationId xmlns:a16="http://schemas.microsoft.com/office/drawing/2014/main" id="{86226D86-5664-CA17-7E38-D1359DE67B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5537508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How to green deserts?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2600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Create an artificial soil from shifting sands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Enrich the artificial soil with basic nutrients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(especially </a:t>
            </a:r>
            <a:r>
              <a:rPr lang="en-GB" noProof="0" dirty="0" err="1">
                <a:solidFill>
                  <a:schemeClr val="tx1"/>
                </a:solidFill>
              </a:rPr>
              <a:t>C</a:t>
            </a:r>
            <a:r>
              <a:rPr lang="en-GB" baseline="-25000" noProof="0" dirty="0" err="1">
                <a:solidFill>
                  <a:schemeClr val="tx1"/>
                </a:solidFill>
              </a:rPr>
              <a:t>org</a:t>
            </a:r>
            <a:r>
              <a:rPr lang="en-GB" noProof="0" dirty="0">
                <a:solidFill>
                  <a:schemeClr val="tx1"/>
                </a:solidFill>
              </a:rPr>
              <a:t> and N</a:t>
            </a:r>
            <a:r>
              <a:rPr lang="en-GB" baseline="-25000" noProof="0" dirty="0">
                <a:solidFill>
                  <a:schemeClr val="tx1"/>
                </a:solidFill>
              </a:rPr>
              <a:t>org</a:t>
            </a:r>
            <a:r>
              <a:rPr lang="en-GB" noProof="0" dirty="0">
                <a:solidFill>
                  <a:schemeClr val="tx1"/>
                </a:solidFill>
              </a:rPr>
              <a:t>)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Cultivate the soil in a solar greenhouse as a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closed environment to easily control 24/7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	- sun irradiation or lighting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	- ambient temperature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	- irrigation rate &amp; air humidity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	- pests (e.g. fungi, lice, locusts)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Grow crops or native plants, at least succulents</a:t>
            </a:r>
            <a:br>
              <a:rPr lang="en-GB" noProof="0" dirty="0">
                <a:solidFill>
                  <a:schemeClr val="tx1"/>
                </a:solidFill>
              </a:rPr>
            </a:b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Irrigate plants with desalinated sea water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marL="457200" lvl="1" indent="0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E0B76A-385F-CA5E-0DDC-62C2914C1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738" y="3933284"/>
            <a:ext cx="317019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7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7"/>
          <p:cNvGrpSpPr/>
          <p:nvPr/>
        </p:nvGrpSpPr>
        <p:grpSpPr>
          <a:xfrm>
            <a:off x="-21332" y="2534376"/>
            <a:ext cx="8985820" cy="4206991"/>
            <a:chOff x="-16259" y="2240936"/>
            <a:chExt cx="6337299" cy="1194839"/>
          </a:xfrm>
        </p:grpSpPr>
        <p:pic>
          <p:nvPicPr>
            <p:cNvPr id="229" name="Google Shape;229;p17"/>
            <p:cNvPicPr preferRelativeResize="0"/>
            <p:nvPr/>
          </p:nvPicPr>
          <p:blipFill rotWithShape="1">
            <a:blip r:embed="rId3">
              <a:alphaModFix amt="70000"/>
            </a:blip>
            <a:srcRect/>
            <a:stretch/>
          </p:blipFill>
          <p:spPr>
            <a:xfrm>
              <a:off x="-16259" y="2240936"/>
              <a:ext cx="6337299" cy="11948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7"/>
            <p:cNvSpPr txBox="1"/>
            <p:nvPr/>
          </p:nvSpPr>
          <p:spPr>
            <a:xfrm>
              <a:off x="-16259" y="2523682"/>
              <a:ext cx="5016914" cy="314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ts val="6600"/>
                <a:buFont typeface="Arial"/>
                <a:buNone/>
              </a:pPr>
              <a:r>
                <a:rPr lang="en-GB" sz="6600" b="1" noProof="0" dirty="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Thank you !</a:t>
              </a:r>
              <a:endParaRPr lang="en-GB" sz="1800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1A1EB9B-655C-50C0-5EF5-8C5D4856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4906"/>
            <a:ext cx="8967993" cy="2176461"/>
          </a:xfrm>
          <a:prstGeom prst="rect">
            <a:avLst/>
          </a:prstGeom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56" y="419777"/>
            <a:ext cx="914400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4248" y="0"/>
            <a:ext cx="2335195" cy="114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1638" y="-6198"/>
            <a:ext cx="2206899" cy="1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7422" y="9787"/>
            <a:ext cx="2261884" cy="113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"/>
            <a:ext cx="2412299" cy="11509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4886844" y="3861048"/>
            <a:ext cx="392378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n-GB" sz="2000" b="1" i="0" u="none" strike="noStrike" cap="none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Guido Bohmann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n-GB" sz="2000" b="1" i="1" u="none" strike="noStrike" cap="none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E-mail:</a:t>
            </a:r>
            <a:r>
              <a:rPr lang="en-GB" sz="2000" b="1" i="1" noProof="0" dirty="0">
                <a:solidFill>
                  <a:srgbClr val="000099"/>
                </a:solidFill>
              </a:rPr>
              <a:t>	</a:t>
            </a:r>
            <a:r>
              <a:rPr lang="en-GB" sz="2000" b="1" i="1" u="none" strike="noStrike" cap="none" noProof="0" dirty="0" err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guido.bohmann</a:t>
            </a:r>
            <a:r>
              <a:rPr lang="en-GB" sz="2000" b="1" i="1" u="none" strike="noStrike" cap="none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br>
              <a:rPr lang="en-GB" sz="2000" b="1" i="1" u="none" strike="noStrike" cap="none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i="1" u="none" strike="noStrike" cap="none" noProof="0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	green-deserts.net</a:t>
            </a:r>
            <a:endParaRPr lang="en-GB" sz="2000" b="0" i="1" u="none" strike="noStrike" cap="none" noProof="0" dirty="0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4B44D0-3B1F-70A8-1142-E5C4C4D74B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7412" y="6052088"/>
            <a:ext cx="687076" cy="6892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20040" lvl="0" indent="0" algn="r" rtl="0">
              <a:spcBef>
                <a:spcPts val="0"/>
              </a:spcBef>
              <a:spcAft>
                <a:spcPts val="0"/>
              </a:spcAft>
              <a:buSzPts val="5888"/>
              <a:buNone/>
            </a:pPr>
            <a:r>
              <a:rPr lang="en-GB" noProof="0" dirty="0"/>
              <a:t>Additional Sheets</a:t>
            </a:r>
          </a:p>
        </p:txBody>
      </p:sp>
      <p:sp>
        <p:nvSpPr>
          <p:cNvPr id="119" name="Google Shape;119;p2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/>
              <a:t>(maybe helpful for Q&amp;A session)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0DA4C608-E154-72FD-4048-0A01FF65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94B2FA-EA27-EAA3-AA27-47D6A36C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7" y="1946480"/>
            <a:ext cx="1164437" cy="14875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2F168F-2B59-2487-1120-ED746A7B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64" y="5481681"/>
            <a:ext cx="1194920" cy="1194920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089D1F0F-D78B-98E2-B1F8-1549C9B811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4CB745A6-0139-E6B4-9BD2-2892E072F050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26" name="Google Shape;133;p4">
            <a:extLst>
              <a:ext uri="{FF2B5EF4-FFF2-40B4-BE49-F238E27FC236}">
                <a16:creationId xmlns:a16="http://schemas.microsoft.com/office/drawing/2014/main" id="{E901DC39-CDF8-CCE4-540C-E8A1AFE0AC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05988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Who is behind „Green Deserts“?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B48C418-6E42-8CD4-5D95-5C2AB5BF8CBB}"/>
              </a:ext>
            </a:extLst>
          </p:cNvPr>
          <p:cNvGrpSpPr/>
          <p:nvPr/>
        </p:nvGrpSpPr>
        <p:grpSpPr>
          <a:xfrm>
            <a:off x="299647" y="1926724"/>
            <a:ext cx="8756889" cy="4833515"/>
            <a:chOff x="-226777" y="124074"/>
            <a:chExt cx="12429936" cy="6552333"/>
          </a:xfrm>
        </p:grpSpPr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64614EAD-2F8F-4EF8-F909-D87D1376A338}"/>
                </a:ext>
              </a:extLst>
            </p:cNvPr>
            <p:cNvSpPr txBox="1">
              <a:spLocks/>
            </p:cNvSpPr>
            <p:nvPr/>
          </p:nvSpPr>
          <p:spPr>
            <a:xfrm>
              <a:off x="-226777" y="2216757"/>
              <a:ext cx="1630421" cy="146747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Guido</a:t>
              </a:r>
              <a:b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BOHMANN</a:t>
              </a:r>
              <a:b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b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*1972</a:t>
              </a:r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A123E7EC-1D2F-D9D4-C96A-94969986D3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208" y="4168536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F9E4B6B-9FB9-DE06-AD3C-899D09435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3766" y="165219"/>
              <a:ext cx="3718" cy="641304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miter lim="800000"/>
            </a:ln>
            <a:effectLst/>
          </p:spPr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63A9E7D8-4046-8BC2-EF1D-1CE46FA8A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770" y="762602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31" name="Titel 1">
              <a:extLst>
                <a:ext uri="{FF2B5EF4-FFF2-40B4-BE49-F238E27FC236}">
                  <a16:creationId xmlns:a16="http://schemas.microsoft.com/office/drawing/2014/main" id="{2987E8A8-B7C5-2702-D560-F048F8926C84}"/>
                </a:ext>
              </a:extLst>
            </p:cNvPr>
            <p:cNvSpPr txBox="1">
              <a:spLocks/>
            </p:cNvSpPr>
            <p:nvPr/>
          </p:nvSpPr>
          <p:spPr>
            <a:xfrm>
              <a:off x="2161592" y="564704"/>
              <a:ext cx="8872256" cy="106214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2002: 	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9A45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Degree in Environmental Sciences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Diplôme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en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sciences de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l'environnement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|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دبلوم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في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علوم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البيئة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96" name="Titel 1">
              <a:extLst>
                <a:ext uri="{FF2B5EF4-FFF2-40B4-BE49-F238E27FC236}">
                  <a16:creationId xmlns:a16="http://schemas.microsoft.com/office/drawing/2014/main" id="{8A5A7D91-9735-32F8-D83D-60479654BA67}"/>
                </a:ext>
              </a:extLst>
            </p:cNvPr>
            <p:cNvSpPr txBox="1">
              <a:spLocks/>
            </p:cNvSpPr>
            <p:nvPr/>
          </p:nvSpPr>
          <p:spPr>
            <a:xfrm>
              <a:off x="2161484" y="2805687"/>
              <a:ext cx="8872256" cy="106214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2011: 	Doctoral degree in Informatics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Doctorat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en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informatique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دكتوراه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في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المعلوماتية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45164205-B640-BBA8-6C8F-AD33813FA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0928" y="1903742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45251572-5D6F-9A5D-8A82-3CF32F77D8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208" y="3034669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99" name="Titel 1">
              <a:hlinkClick r:id="rId6"/>
              <a:extLst>
                <a:ext uri="{FF2B5EF4-FFF2-40B4-BE49-F238E27FC236}">
                  <a16:creationId xmlns:a16="http://schemas.microsoft.com/office/drawing/2014/main" id="{26AEAF48-E434-D870-CE60-FAF259A18AFB}"/>
                </a:ext>
              </a:extLst>
            </p:cNvPr>
            <p:cNvSpPr txBox="1">
              <a:spLocks/>
            </p:cNvSpPr>
            <p:nvPr/>
          </p:nvSpPr>
          <p:spPr>
            <a:xfrm>
              <a:off x="2161539" y="1700060"/>
              <a:ext cx="9425369" cy="106214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2008: 	Research associate @ Fraunhofer Society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Chercheur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associé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@ Société Fraunhofer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باحث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مشارك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في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جمعية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فراونهوفر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100" name="Titel 1">
              <a:hlinkClick r:id="rId7"/>
              <a:extLst>
                <a:ext uri="{FF2B5EF4-FFF2-40B4-BE49-F238E27FC236}">
                  <a16:creationId xmlns:a16="http://schemas.microsoft.com/office/drawing/2014/main" id="{A238AF55-7812-9FDB-183D-AF73E08652E3}"/>
                </a:ext>
              </a:extLst>
            </p:cNvPr>
            <p:cNvSpPr txBox="1">
              <a:spLocks/>
            </p:cNvSpPr>
            <p:nvPr/>
          </p:nvSpPr>
          <p:spPr>
            <a:xfrm>
              <a:off x="2154045" y="3973146"/>
              <a:ext cx="8872256" cy="106214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2018: 	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9A45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Research Coordinator @ Robert Koch Institute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Coordinateur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de recherche @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Institut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Robert Koch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منسق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أبحاث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في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معهد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روبرت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كوخ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CF7E8D06-B049-BFAE-8593-95B78FCE63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4212" y="241614"/>
              <a:ext cx="167272" cy="0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08E281B6-7F72-5540-C650-23D234F4000E}"/>
                </a:ext>
              </a:extLst>
            </p:cNvPr>
            <p:cNvSpPr txBox="1"/>
            <p:nvPr/>
          </p:nvSpPr>
          <p:spPr>
            <a:xfrm>
              <a:off x="2152085" y="124074"/>
              <a:ext cx="897951" cy="542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fontAlgn="auto" latinLnBrk="0" hangingPunct="1">
                <a:buClrTx/>
                <a:buSzTx/>
                <a:buFontTx/>
                <a:buNone/>
                <a:tabLst/>
                <a:defRPr kumimoji="0" sz="1200" b="1" kern="1200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noProof="0" dirty="0"/>
                <a:t>1997</a:t>
              </a:r>
              <a:br>
                <a:rPr lang="en-GB" noProof="0" dirty="0"/>
              </a:br>
              <a:r>
                <a:rPr lang="en-GB" noProof="0" dirty="0"/>
                <a:t>-</a:t>
              </a: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975D0562-F3BC-B445-36FB-6664BEAD1A2C}"/>
                </a:ext>
              </a:extLst>
            </p:cNvPr>
            <p:cNvSpPr txBox="1"/>
            <p:nvPr/>
          </p:nvSpPr>
          <p:spPr>
            <a:xfrm>
              <a:off x="2167327" y="4215201"/>
              <a:ext cx="869794" cy="375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- 2020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95C19B85-DA6C-1CE3-549A-A07A408E5F5C}"/>
                </a:ext>
              </a:extLst>
            </p:cNvPr>
            <p:cNvSpPr txBox="1"/>
            <p:nvPr/>
          </p:nvSpPr>
          <p:spPr>
            <a:xfrm>
              <a:off x="2167381" y="1932794"/>
              <a:ext cx="822205" cy="625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- 2011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itel 1">
              <a:hlinkClick r:id="rId8"/>
              <a:extLst>
                <a:ext uri="{FF2B5EF4-FFF2-40B4-BE49-F238E27FC236}">
                  <a16:creationId xmlns:a16="http://schemas.microsoft.com/office/drawing/2014/main" id="{06C13C24-BB97-AD9B-95E1-9B997EF93AE9}"/>
                </a:ext>
              </a:extLst>
            </p:cNvPr>
            <p:cNvSpPr txBox="1">
              <a:spLocks/>
            </p:cNvSpPr>
            <p:nvPr/>
          </p:nvSpPr>
          <p:spPr>
            <a:xfrm>
              <a:off x="2154045" y="5097637"/>
              <a:ext cx="10037955" cy="52783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2020: 	Member of Mensa | Membre de Mensa | Mensa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عضو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في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منظمة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</a:p>
          </p:txBody>
        </p: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0DB21A30-E21F-7452-1BDE-FA7D346759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770" y="5298659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107" name="Titel 1">
              <a:hlinkClick r:id="rId9"/>
              <a:extLst>
                <a:ext uri="{FF2B5EF4-FFF2-40B4-BE49-F238E27FC236}">
                  <a16:creationId xmlns:a16="http://schemas.microsoft.com/office/drawing/2014/main" id="{E1E6F509-EEB9-B41D-CD26-C6C12A36431E}"/>
                </a:ext>
              </a:extLst>
            </p:cNvPr>
            <p:cNvSpPr txBox="1">
              <a:spLocks/>
            </p:cNvSpPr>
            <p:nvPr/>
          </p:nvSpPr>
          <p:spPr>
            <a:xfrm>
              <a:off x="2165204" y="5614264"/>
              <a:ext cx="10037955" cy="106214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2023: 	Co-Winner of the 'The 1% Club' (German version) |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Co-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lauréat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du prix «The 1% Club» (version allemande) |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	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النسخة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الألمانية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)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”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The 1% Club“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الفائز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المشترك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Times New Roman" panose="02020603050405020304" pitchFamily="18" charset="0"/>
                </a:rPr>
                <a:t>بجائزة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F8B7D926-3EC0-B86F-0A29-47041026A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0929" y="5815286"/>
              <a:ext cx="360556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57978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CF012D49-2307-CBEB-9CBC-C8EABA0D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EF5B72F2-F066-BF14-0E90-EB0D43D0AE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7ED62712-98AC-16A5-E712-128D23A3FEDD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4" name="Google Shape;126;p3">
            <a:extLst>
              <a:ext uri="{FF2B5EF4-FFF2-40B4-BE49-F238E27FC236}">
                <a16:creationId xmlns:a16="http://schemas.microsoft.com/office/drawing/2014/main" id="{0F78DB65-10BC-2BCF-A361-D3F34621687C}"/>
              </a:ext>
            </a:extLst>
          </p:cNvPr>
          <p:cNvSpPr txBox="1">
            <a:spLocks/>
          </p:cNvSpPr>
          <p:nvPr/>
        </p:nvSpPr>
        <p:spPr>
          <a:xfrm>
            <a:off x="251520" y="1403882"/>
            <a:ext cx="8424936" cy="526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Why “wholistic”?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We want to enable people to make a living at any place they call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home. Not only but </a:t>
            </a:r>
            <a:r>
              <a:rPr lang="en-GB" b="1" noProof="0" dirty="0">
                <a:solidFill>
                  <a:srgbClr val="006600"/>
                </a:solidFill>
              </a:rPr>
              <a:t>especially in desert regions</a:t>
            </a:r>
            <a:r>
              <a:rPr lang="en-GB" noProof="0" dirty="0">
                <a:solidFill>
                  <a:schemeClr val="tx1"/>
                </a:solidFill>
              </a:rPr>
              <a:t>.</a:t>
            </a:r>
            <a:r>
              <a:rPr lang="en-GB" b="1" noProof="0" dirty="0">
                <a:solidFill>
                  <a:srgbClr val="FF0000"/>
                </a:solidFill>
              </a:rPr>
              <a:t> </a:t>
            </a:r>
            <a:r>
              <a:rPr lang="en-GB" noProof="0" dirty="0">
                <a:solidFill>
                  <a:schemeClr val="tx1"/>
                </a:solidFill>
              </a:rPr>
              <a:t>Therefore,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we want to create sustainable working spaces in which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rgbClr val="006600"/>
                </a:solidFill>
              </a:rPr>
              <a:t>locals can work and study in demanding settings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whilst </a:t>
            </a:r>
            <a:r>
              <a:rPr lang="en-GB" b="1" noProof="0" dirty="0">
                <a:solidFill>
                  <a:srgbClr val="006600"/>
                </a:solidFill>
              </a:rPr>
              <a:t>cooperating with the people of the world on </a:t>
            </a:r>
            <a:br>
              <a:rPr lang="en-GB" b="1" noProof="0" dirty="0">
                <a:solidFill>
                  <a:srgbClr val="006600"/>
                </a:solidFill>
              </a:rPr>
            </a:br>
            <a:r>
              <a:rPr lang="en-GB" b="1" noProof="0" dirty="0">
                <a:solidFill>
                  <a:srgbClr val="006600"/>
                </a:solidFill>
              </a:rPr>
              <a:t>coping with shared or other local problems</a:t>
            </a:r>
            <a:r>
              <a:rPr lang="en-GB" noProof="0" dirty="0">
                <a:solidFill>
                  <a:schemeClr val="tx1"/>
                </a:solidFill>
              </a:rPr>
              <a:t>.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20</a:t>
            </a:r>
            <a:r>
              <a:rPr lang="en-GB" baseline="30000" noProof="0" dirty="0">
                <a:solidFill>
                  <a:schemeClr val="tx1"/>
                </a:solidFill>
              </a:rPr>
              <a:t>th</a:t>
            </a:r>
            <a:r>
              <a:rPr lang="en-GB" noProof="0" dirty="0">
                <a:solidFill>
                  <a:schemeClr val="tx1"/>
                </a:solidFill>
              </a:rPr>
              <a:t> century: </a:t>
            </a:r>
            <a:r>
              <a:rPr lang="en-GB" cap="all" noProof="0" dirty="0">
                <a:solidFill>
                  <a:schemeClr val="tx1"/>
                </a:solidFill>
              </a:rPr>
              <a:t>“T</a:t>
            </a:r>
            <a:r>
              <a:rPr lang="en-GB" noProof="0" dirty="0">
                <a:solidFill>
                  <a:schemeClr val="tx1"/>
                </a:solidFill>
              </a:rPr>
              <a:t>hink global, act local”</a:t>
            </a:r>
          </a:p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21</a:t>
            </a:r>
            <a:r>
              <a:rPr lang="en-GB" baseline="30000" noProof="0" dirty="0">
                <a:solidFill>
                  <a:schemeClr val="tx1"/>
                </a:solidFill>
              </a:rPr>
              <a:t>st</a:t>
            </a:r>
            <a:r>
              <a:rPr lang="en-GB" noProof="0" dirty="0">
                <a:solidFill>
                  <a:schemeClr val="tx1"/>
                </a:solidFill>
              </a:rPr>
              <a:t> century: </a:t>
            </a:r>
            <a:r>
              <a:rPr lang="en-GB" cap="all" noProof="0" dirty="0">
                <a:solidFill>
                  <a:schemeClr val="tx1"/>
                </a:solidFill>
              </a:rPr>
              <a:t>“</a:t>
            </a:r>
            <a:r>
              <a:rPr lang="en-GB" b="1" cap="all" noProof="0" dirty="0">
                <a:solidFill>
                  <a:srgbClr val="006600"/>
                </a:solidFill>
              </a:rPr>
              <a:t>Think local, act global</a:t>
            </a:r>
            <a:r>
              <a:rPr lang="en-GB" cap="all" noProof="0" dirty="0">
                <a:solidFill>
                  <a:schemeClr val="tx1"/>
                </a:solidFill>
              </a:rPr>
              <a:t>”</a:t>
            </a:r>
            <a:br>
              <a:rPr lang="en-GB" cap="all" noProof="0" dirty="0">
                <a:solidFill>
                  <a:schemeClr val="tx1"/>
                </a:solidFill>
              </a:rPr>
            </a:b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We want </a:t>
            </a:r>
            <a:r>
              <a:rPr lang="en-GB" b="1" noProof="0" dirty="0">
                <a:solidFill>
                  <a:srgbClr val="006600"/>
                </a:solidFill>
              </a:rPr>
              <a:t>space, water, nutrients, energy as well as all</a:t>
            </a:r>
            <a:br>
              <a:rPr lang="en-GB" b="1" noProof="0" dirty="0">
                <a:solidFill>
                  <a:srgbClr val="006600"/>
                </a:solidFill>
              </a:rPr>
            </a:br>
            <a:r>
              <a:rPr lang="en-GB" b="1" noProof="0" dirty="0">
                <a:solidFill>
                  <a:srgbClr val="006600"/>
                </a:solidFill>
              </a:rPr>
              <a:t>resources </a:t>
            </a:r>
            <a:r>
              <a:rPr lang="en-GB" noProof="0" dirty="0">
                <a:solidFill>
                  <a:schemeClr val="tx1"/>
                </a:solidFill>
              </a:rPr>
              <a:t>to be </a:t>
            </a:r>
            <a:r>
              <a:rPr lang="en-GB" b="1" noProof="0" dirty="0">
                <a:solidFill>
                  <a:srgbClr val="006600"/>
                </a:solidFill>
              </a:rPr>
              <a:t>use in an efficient and economical way</a:t>
            </a:r>
            <a:r>
              <a:rPr lang="en-GB" noProof="0" dirty="0">
                <a:solidFill>
                  <a:schemeClr val="tx1"/>
                </a:solidFill>
              </a:rPr>
              <a:t>.</a:t>
            </a:r>
          </a:p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We want to </a:t>
            </a:r>
            <a:r>
              <a:rPr lang="en-GB" b="1" noProof="0" dirty="0">
                <a:solidFill>
                  <a:srgbClr val="006600"/>
                </a:solidFill>
              </a:rPr>
              <a:t>address the whole picture</a:t>
            </a:r>
            <a:r>
              <a:rPr lang="en-GB" noProof="0" dirty="0">
                <a:solidFill>
                  <a:schemeClr val="tx1"/>
                </a:solidFill>
              </a:rPr>
              <a:t>. In addition, we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do not want the project to become another black hole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in which funds and working power got wasted away.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9BC169-161F-FFEB-7256-E6372C021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77" y="1413800"/>
            <a:ext cx="2944623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7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66C955B3-793A-AF6C-3141-DDB94CCB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88EE6C0E-DD38-7C02-15AD-BF6E1FFD43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5373831D-F4B2-110C-422C-6D3A23BFF59F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26" name="Google Shape;133;p4">
            <a:extLst>
              <a:ext uri="{FF2B5EF4-FFF2-40B4-BE49-F238E27FC236}">
                <a16:creationId xmlns:a16="http://schemas.microsoft.com/office/drawing/2014/main" id="{6F711AE7-3B7E-C86A-0C47-81CB129096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400367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Why deserts?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sun irradiation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free source of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sustainable energy</a:t>
            </a: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„unused“ space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“free” for large-sized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agro-industrial (power)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production plants</a:t>
            </a: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03908A6-7550-E8F7-0999-E35028760324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E4C3948-0E77-7B30-D9C2-480DC543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206" y="1518647"/>
            <a:ext cx="5444275" cy="40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36732F6B-66F6-0315-9C63-A1C9EE81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CB9AFAB-B4D8-3102-869D-4DEA44E2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900" y="1516753"/>
            <a:ext cx="5492972" cy="4096867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458C5F3B-4B4C-CCC2-ACA1-AF6CBC6DE8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6318CB04-2E8D-1CDA-65CB-B63184731638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26" name="Google Shape;133;p4">
            <a:extLst>
              <a:ext uri="{FF2B5EF4-FFF2-40B4-BE49-F238E27FC236}">
                <a16:creationId xmlns:a16="http://schemas.microsoft.com/office/drawing/2014/main" id="{49F6DD05-0E48-21B3-E1F4-1DFB651BC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503" y="1400030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Why deserts?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sun irradiation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free source of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sustainable energy</a:t>
            </a: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„unused“ space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“free” for large-sized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agro-industrial (power)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production plants</a:t>
            </a: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4A580E2-9D2B-1C0B-D7E2-8E957AD84455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76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EF4AEDD4-6FD6-83BB-B789-08122889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3;p4">
            <a:extLst>
              <a:ext uri="{FF2B5EF4-FFF2-40B4-BE49-F238E27FC236}">
                <a16:creationId xmlns:a16="http://schemas.microsoft.com/office/drawing/2014/main" id="{2CE08007-872C-62B1-6C6A-00EBC1C82F3C}"/>
              </a:ext>
            </a:extLst>
          </p:cNvPr>
          <p:cNvSpPr txBox="1">
            <a:spLocks/>
          </p:cNvSpPr>
          <p:nvPr/>
        </p:nvSpPr>
        <p:spPr>
          <a:xfrm>
            <a:off x="251519" y="1400367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No need to waste space!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Energy production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Crop production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20D5A-F483-9C12-EAA4-C8F05129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45" y="214685"/>
            <a:ext cx="6889077" cy="6285521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2BD92E97-A76A-AEBD-5C36-02C63AD540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1776328E-0FDE-28DC-8F23-02EEACC26155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083A500-A16D-9BFB-DB9F-A4B133814831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B024BE51-6A3F-CEDA-9634-DF06A8982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 rot="21290170">
            <a:off x="3198473" y="1146364"/>
            <a:ext cx="3499126" cy="2196914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AC0772-B996-4C66-1F39-EE7153FF3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 rot="21120675">
            <a:off x="3854951" y="951381"/>
            <a:ext cx="5215071" cy="3274265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23AC48B-DAD2-C4E5-40D9-5989CBE5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79"/>
          <a:stretch>
            <a:fillRect/>
          </a:stretch>
        </p:blipFill>
        <p:spPr>
          <a:xfrm>
            <a:off x="3657602" y="3307743"/>
            <a:ext cx="5283270" cy="188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1F880AB-B41A-742F-731B-CDEE7433E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93275"/>
            <a:ext cx="5718544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9229B6EE-2250-39F3-9BB2-DC570966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487B309-B5E2-D691-CA64-8A9C4AA8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6" t="47859" r="3367" b="-1734"/>
          <a:stretch>
            <a:fillRect/>
          </a:stretch>
        </p:blipFill>
        <p:spPr>
          <a:xfrm>
            <a:off x="3848433" y="4173893"/>
            <a:ext cx="4932282" cy="2206177"/>
          </a:xfrm>
          <a:prstGeom prst="rect">
            <a:avLst/>
          </a:prstGeom>
        </p:spPr>
      </p:pic>
      <p:sp>
        <p:nvSpPr>
          <p:cNvPr id="14" name="Google Shape;133;p4">
            <a:extLst>
              <a:ext uri="{FF2B5EF4-FFF2-40B4-BE49-F238E27FC236}">
                <a16:creationId xmlns:a16="http://schemas.microsoft.com/office/drawing/2014/main" id="{39C2C0D9-03D4-6F3E-CBE6-A484F606FAB6}"/>
              </a:ext>
            </a:extLst>
          </p:cNvPr>
          <p:cNvSpPr txBox="1">
            <a:spLocks/>
          </p:cNvSpPr>
          <p:nvPr/>
        </p:nvSpPr>
        <p:spPr>
          <a:xfrm>
            <a:off x="251519" y="1392618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Why solar greenhouses?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+mj-lt"/>
              <a:buAutoNum type="arabicParenR" startAt="4"/>
            </a:pPr>
            <a:r>
              <a:rPr lang="en-GB" noProof="0" dirty="0">
                <a:solidFill>
                  <a:srgbClr val="269A45"/>
                </a:solidFill>
              </a:rPr>
              <a:t>Closed environment</a:t>
            </a:r>
            <a:r>
              <a:rPr lang="en-GB" noProof="0" dirty="0">
                <a:solidFill>
                  <a:schemeClr val="tx1"/>
                </a:solidFill>
              </a:rPr>
              <a:t>: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Crop production can be</a:t>
            </a:r>
            <a:br>
              <a:rPr lang="en-GB" noProof="0" dirty="0">
                <a:solidFill>
                  <a:srgbClr val="269A45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assured by controlling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parameters more easily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 startAt="4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 startAt="4"/>
            </a:pP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Multipurpose</a:t>
            </a: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Buildings are usable as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working or living spaces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for personnel running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adjacent greenhouses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 startAt="4"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 startAt="4"/>
            </a:pP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Reusability</a:t>
            </a: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Greenhouses can be turned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into e.g. schools if needed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or if surplus is generated</a:t>
            </a: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206280-9576-3959-4DAD-E3E91420A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145" y="214685"/>
            <a:ext cx="6889077" cy="6285521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113A5C9C-A59A-3BCB-EF70-1A2AE335AB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6B33963F-875C-EF1E-9F61-C831F1ABB7CC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4BC20FF-75CB-FFBE-6AA8-470750D36436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898A348A-1716-2250-10DA-072847314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 rot="21290170">
            <a:off x="3198473" y="1146364"/>
            <a:ext cx="3499126" cy="2196914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02D224-2CD7-5408-8D80-BC5DBD70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 rot="21120675">
            <a:off x="3807245" y="951381"/>
            <a:ext cx="5215071" cy="3274265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11451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B9BCF22E-4DB5-C216-E3EA-FA355239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3;p4">
            <a:extLst>
              <a:ext uri="{FF2B5EF4-FFF2-40B4-BE49-F238E27FC236}">
                <a16:creationId xmlns:a16="http://schemas.microsoft.com/office/drawing/2014/main" id="{BEE1F644-3D78-1E01-E3A7-8613447A32BC}"/>
              </a:ext>
            </a:extLst>
          </p:cNvPr>
          <p:cNvSpPr txBox="1">
            <a:spLocks/>
          </p:cNvSpPr>
          <p:nvPr/>
        </p:nvSpPr>
        <p:spPr>
          <a:xfrm>
            <a:off x="251519" y="1392618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Why solar greenhouses?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+mj-lt"/>
              <a:buAutoNum type="arabicParenR" startAt="7"/>
            </a:pPr>
            <a:r>
              <a:rPr lang="en-GB" noProof="0" dirty="0">
                <a:solidFill>
                  <a:srgbClr val="269A45"/>
                </a:solidFill>
              </a:rPr>
              <a:t>Scalability</a:t>
            </a:r>
            <a:r>
              <a:rPr lang="en-GB" noProof="0" dirty="0">
                <a:solidFill>
                  <a:schemeClr val="tx1"/>
                </a:solidFill>
              </a:rPr>
              <a:t>: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Using standardised building blocks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usually allows a more easily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connection and thus extension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of a system</a:t>
            </a:r>
            <a:br>
              <a:rPr lang="en-GB" noProof="0" dirty="0">
                <a:solidFill>
                  <a:schemeClr val="tx1"/>
                </a:solidFill>
              </a:rPr>
            </a:b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B2E14B3B-ADA9-D621-BCD4-765E01FA1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44B5DE60-4A9E-AC75-8043-D8CF0A523406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05ADCFA-C53A-4045-8412-504779E686CB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922FFEE-C63F-6C04-AD77-59E3B0F8C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51" y="1377743"/>
            <a:ext cx="3350409" cy="30568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0AA788-2A64-3C1F-0E2A-FFC92D90B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57" y="4161786"/>
            <a:ext cx="5119141" cy="12333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DE1B145-86C3-DCF9-EB31-568568383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47" y="4392186"/>
            <a:ext cx="6910466" cy="1664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19B8B1-4AC9-C9D4-991B-E47D2857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0" y="4676554"/>
            <a:ext cx="9144000" cy="22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71DB1F58-D0A7-49F4-6F03-A26BEF3B6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EE312E2-A5A0-9ADD-5F8F-A4B10D6DDB9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t="3852" r="19337" b="54968"/>
          <a:stretch>
            <a:fillRect/>
          </a:stretch>
        </p:blipFill>
        <p:spPr>
          <a:xfrm>
            <a:off x="3849103" y="4140638"/>
            <a:ext cx="5222886" cy="26372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56BD0AA-F34D-69F8-DB1F-435A8589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103" y="4140638"/>
            <a:ext cx="5222886" cy="26194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EAE5F446-3DB2-8139-BD23-8FCDD7B41F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C1839D24-9F7F-2BE4-8ACF-AE20FCCFFDA2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26" name="Google Shape;133;p4">
            <a:extLst>
              <a:ext uri="{FF2B5EF4-FFF2-40B4-BE49-F238E27FC236}">
                <a16:creationId xmlns:a16="http://schemas.microsoft.com/office/drawing/2014/main" id="{03ABD915-F177-FE7B-CD31-A837F36448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399329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Why deserts?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sun irradiation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free source of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sustainable energy</a:t>
            </a: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„unused“ space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“free” for large-sized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agro-industrial (power)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production plants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Lots of sand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“free” natural resource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Lots of calcic grounds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 carbon dioxide storages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which are to be conserved</a:t>
            </a:r>
            <a:endParaRPr lang="en-GB" noProof="0" dirty="0">
              <a:solidFill>
                <a:schemeClr val="tx1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2600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2F6F3B2-8B43-0BB3-8BBE-4D4F7B7F5C78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7D8CE2E2-1D10-C077-2B3C-EC4C49D07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006" y="2044966"/>
            <a:ext cx="5666983" cy="16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5D1C990B-F848-3755-E613-2D508178B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2939ECB-2585-7645-72EE-80243D0F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0" y="4090686"/>
            <a:ext cx="8340051" cy="27068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1D26CE-FC23-3A7D-8C9E-CA6058162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473" y="2018905"/>
            <a:ext cx="3694496" cy="19752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354B82-4D18-1F7A-2271-2AEAE47C7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326" y="2018905"/>
            <a:ext cx="2475191" cy="19752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F2FA16-DA2B-C6A5-46B1-087C1C009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14" y="2012808"/>
            <a:ext cx="2475191" cy="1981372"/>
          </a:xfrm>
          <a:prstGeom prst="rect">
            <a:avLst/>
          </a:prstGeom>
        </p:spPr>
      </p:pic>
      <p:pic>
        <p:nvPicPr>
          <p:cNvPr id="145" name="Google Shape;145;p6">
            <a:extLst>
              <a:ext uri="{FF2B5EF4-FFF2-40B4-BE49-F238E27FC236}">
                <a16:creationId xmlns:a16="http://schemas.microsoft.com/office/drawing/2014/main" id="{268B445A-1628-E88C-D494-0AA5085199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7F65FE83-A1B3-452D-E3E5-D42646598112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13126F5F-D0E0-7C86-CE24-565A1F652E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How to create artificial soils?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AA6CBFE-2CED-188A-899A-47A1D93D4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1845" y="1163489"/>
            <a:ext cx="834642" cy="8280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E2DFA6C-10AE-DD7F-9A10-CC7EE458F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6729" y="2018905"/>
            <a:ext cx="2383743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5A5843B6-C322-30DE-664D-860AB78F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1743AF-0D29-9198-44EA-498BC012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7760"/>
            <a:ext cx="9144000" cy="5730240"/>
          </a:xfrm>
          <a:prstGeom prst="rect">
            <a:avLst/>
          </a:prstGeom>
        </p:spPr>
      </p:pic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77EBDCFF-3B8B-4667-F02D-DC151837EC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829459E3-2B46-DA5B-4B61-1DF548D48F5E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50A3C3F-3A71-574B-76AB-3FFFF0731FAA}"/>
              </a:ext>
            </a:extLst>
          </p:cNvPr>
          <p:cNvSpPr txBox="1"/>
          <p:nvPr/>
        </p:nvSpPr>
        <p:spPr>
          <a:xfrm>
            <a:off x="568879" y="2153834"/>
            <a:ext cx="41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</a:t>
            </a:r>
            <a:endParaRPr lang="en-GB" sz="2000" noProof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310A092-D295-0547-61C0-8F99B19D47F6}"/>
              </a:ext>
            </a:extLst>
          </p:cNvPr>
          <p:cNvSpPr txBox="1"/>
          <p:nvPr/>
        </p:nvSpPr>
        <p:spPr>
          <a:xfrm>
            <a:off x="3351749" y="2083588"/>
            <a:ext cx="346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</a:t>
            </a:r>
            <a:endParaRPr lang="en-GB" sz="2000" noProof="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BF15E97-E83F-C111-CDA6-786288B529BF}"/>
              </a:ext>
            </a:extLst>
          </p:cNvPr>
          <p:cNvSpPr txBox="1"/>
          <p:nvPr/>
        </p:nvSpPr>
        <p:spPr>
          <a:xfrm>
            <a:off x="5032354" y="2153834"/>
            <a:ext cx="283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</a:t>
            </a:r>
            <a:endParaRPr lang="en-GB" sz="2000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E3C109B-8DA0-BC6E-70C1-77887A4B7B51}"/>
              </a:ext>
            </a:extLst>
          </p:cNvPr>
          <p:cNvSpPr txBox="1"/>
          <p:nvPr/>
        </p:nvSpPr>
        <p:spPr>
          <a:xfrm>
            <a:off x="6385166" y="1431021"/>
            <a:ext cx="36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</a:t>
            </a:r>
            <a:endParaRPr lang="en-GB" sz="2000" noProof="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6F6E220-2249-523A-AE7C-4B653B60E44D}"/>
              </a:ext>
            </a:extLst>
          </p:cNvPr>
          <p:cNvSpPr txBox="1"/>
          <p:nvPr/>
        </p:nvSpPr>
        <p:spPr>
          <a:xfrm>
            <a:off x="7604664" y="2193448"/>
            <a:ext cx="36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</a:t>
            </a:r>
            <a:endParaRPr lang="en-GB" sz="2000" noProof="0" dirty="0"/>
          </a:p>
        </p:txBody>
      </p:sp>
      <p:sp>
        <p:nvSpPr>
          <p:cNvPr id="5" name="Google Shape;133;p4">
            <a:extLst>
              <a:ext uri="{FF2B5EF4-FFF2-40B4-BE49-F238E27FC236}">
                <a16:creationId xmlns:a16="http://schemas.microsoft.com/office/drawing/2014/main" id="{68CE98F9-4E96-A9BD-4272-B5E1FC34DB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485605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774820F7-C456-8F23-40B5-8D1D6440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388D34AD-8920-1D4D-F0FF-0AC027FE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7" t="1000" r="301" b="11335"/>
          <a:stretch>
            <a:fillRect/>
          </a:stretch>
        </p:blipFill>
        <p:spPr>
          <a:xfrm>
            <a:off x="1" y="1124743"/>
            <a:ext cx="9144000" cy="5733257"/>
          </a:xfrm>
          <a:prstGeom prst="rect">
            <a:avLst/>
          </a:prstGeom>
        </p:spPr>
      </p:pic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3DCD157E-7A7A-5321-350B-F6D7A3A81C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E364DACF-8C8D-716A-A12B-6FD890E32611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afik 4" descr="Kamera mit einfarbiger Füllung">
            <a:extLst>
              <a:ext uri="{FF2B5EF4-FFF2-40B4-BE49-F238E27FC236}">
                <a16:creationId xmlns:a16="http://schemas.microsoft.com/office/drawing/2014/main" id="{6E45E423-6C53-D1C7-698C-A151E77D74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8813" y="6020155"/>
            <a:ext cx="354615" cy="354615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646DCAD-0E29-E108-3A86-518DA9BFBD89}"/>
              </a:ext>
            </a:extLst>
          </p:cNvPr>
          <p:cNvCxnSpPr>
            <a:cxnSpLocks/>
            <a:endCxn id="24" idx="1"/>
          </p:cNvCxnSpPr>
          <p:nvPr/>
        </p:nvCxnSpPr>
        <p:spPr>
          <a:xfrm flipH="1">
            <a:off x="2601786" y="6216242"/>
            <a:ext cx="4537245" cy="3585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17BAF28-D79C-DE14-B2CD-AF47A7D0D9A9}"/>
              </a:ext>
            </a:extLst>
          </p:cNvPr>
          <p:cNvCxnSpPr>
            <a:cxnSpLocks/>
            <a:endCxn id="26" idx="1"/>
          </p:cNvCxnSpPr>
          <p:nvPr/>
        </p:nvCxnSpPr>
        <p:spPr>
          <a:xfrm flipH="1" flipV="1">
            <a:off x="682027" y="4749257"/>
            <a:ext cx="6457004" cy="1466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D5F86111-9582-AAA0-8DCE-F2F5B44B330C}"/>
              </a:ext>
            </a:extLst>
          </p:cNvPr>
          <p:cNvSpPr txBox="1"/>
          <p:nvPr/>
        </p:nvSpPr>
        <p:spPr>
          <a:xfrm>
            <a:off x="682027" y="4549202"/>
            <a:ext cx="346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</a:t>
            </a:r>
            <a:endParaRPr lang="en-GB" sz="2000" noProof="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62413F0-62AE-3243-F586-C5E384A074BF}"/>
              </a:ext>
            </a:extLst>
          </p:cNvPr>
          <p:cNvSpPr txBox="1"/>
          <p:nvPr/>
        </p:nvSpPr>
        <p:spPr>
          <a:xfrm>
            <a:off x="2601786" y="6374770"/>
            <a:ext cx="41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</a:t>
            </a:r>
            <a:endParaRPr lang="en-GB" sz="2000" noProof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FF2706E-F07E-B78E-7E78-6D8925EB4073}"/>
              </a:ext>
            </a:extLst>
          </p:cNvPr>
          <p:cNvCxnSpPr>
            <a:cxnSpLocks/>
            <a:endCxn id="28" idx="1"/>
          </p:cNvCxnSpPr>
          <p:nvPr/>
        </p:nvCxnSpPr>
        <p:spPr>
          <a:xfrm flipH="1" flipV="1">
            <a:off x="2274709" y="4013407"/>
            <a:ext cx="4831647" cy="21891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946266ED-DFE5-25BD-5837-0A84CCCEBD70}"/>
              </a:ext>
            </a:extLst>
          </p:cNvPr>
          <p:cNvSpPr txBox="1"/>
          <p:nvPr/>
        </p:nvSpPr>
        <p:spPr>
          <a:xfrm>
            <a:off x="2274709" y="3813352"/>
            <a:ext cx="377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</a:t>
            </a:r>
            <a:endParaRPr lang="en-GB" sz="2000" noProof="0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E867102-A823-25C5-C74E-789B679BB537}"/>
              </a:ext>
            </a:extLst>
          </p:cNvPr>
          <p:cNvCxnSpPr>
            <a:cxnSpLocks/>
          </p:cNvCxnSpPr>
          <p:nvPr/>
        </p:nvCxnSpPr>
        <p:spPr>
          <a:xfrm flipH="1" flipV="1">
            <a:off x="5874738" y="5131929"/>
            <a:ext cx="1264293" cy="10843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A0456AC1-195B-6014-4EB9-A3FF445A4936}"/>
              </a:ext>
            </a:extLst>
          </p:cNvPr>
          <p:cNvSpPr txBox="1"/>
          <p:nvPr/>
        </p:nvSpPr>
        <p:spPr>
          <a:xfrm>
            <a:off x="5821307" y="5108098"/>
            <a:ext cx="36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</a:t>
            </a:r>
            <a:endParaRPr lang="en-GB" sz="2000" noProof="0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7E5AA0D-C4DA-2CF6-2B78-4469E8F3134E}"/>
              </a:ext>
            </a:extLst>
          </p:cNvPr>
          <p:cNvCxnSpPr>
            <a:cxnSpLocks/>
          </p:cNvCxnSpPr>
          <p:nvPr/>
        </p:nvCxnSpPr>
        <p:spPr>
          <a:xfrm flipH="1" flipV="1">
            <a:off x="206477" y="1504335"/>
            <a:ext cx="6932554" cy="47119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F263C274-86CB-0E5F-67CE-235A4E94833B}"/>
              </a:ext>
            </a:extLst>
          </p:cNvPr>
          <p:cNvSpPr txBox="1"/>
          <p:nvPr/>
        </p:nvSpPr>
        <p:spPr>
          <a:xfrm>
            <a:off x="190435" y="1431021"/>
            <a:ext cx="36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</a:t>
            </a:r>
            <a:endParaRPr lang="en-GB" sz="2000" noProof="0" dirty="0"/>
          </a:p>
        </p:txBody>
      </p:sp>
      <p:pic>
        <p:nvPicPr>
          <p:cNvPr id="144" name="Grafik 143">
            <a:extLst>
              <a:ext uri="{FF2B5EF4-FFF2-40B4-BE49-F238E27FC236}">
                <a16:creationId xmlns:a16="http://schemas.microsoft.com/office/drawing/2014/main" id="{AF34CC24-0279-1C43-A3EA-22B5C0C1F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050" y="4949312"/>
            <a:ext cx="1533581" cy="9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5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8F425F93-E3F5-0703-9108-4C6C6111B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>
            <a:extLst>
              <a:ext uri="{FF2B5EF4-FFF2-40B4-BE49-F238E27FC236}">
                <a16:creationId xmlns:a16="http://schemas.microsoft.com/office/drawing/2014/main" id="{29BF6E1E-2612-98AB-EAF0-5EC50CF05A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485605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Why desert regions?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48E7F7DA-6A78-08A4-894C-047C2D66BC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C860C4C3-DEC3-5117-A9A1-04AF4001726F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2D337F-A28F-1804-2B4D-5BC9DD95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7"/>
          <a:stretch>
            <a:fillRect/>
          </a:stretch>
        </p:blipFill>
        <p:spPr>
          <a:xfrm>
            <a:off x="0" y="1124743"/>
            <a:ext cx="9144000" cy="10960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4B7EB1-6FF2-9EB8-5494-C869FBAE0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42" y="2344546"/>
            <a:ext cx="4392258" cy="4358032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CC2F570-4989-F848-162D-6C1B6FDF4742}"/>
              </a:ext>
            </a:extLst>
          </p:cNvPr>
          <p:cNvCxnSpPr>
            <a:cxnSpLocks/>
          </p:cNvCxnSpPr>
          <p:nvPr/>
        </p:nvCxnSpPr>
        <p:spPr>
          <a:xfrm>
            <a:off x="0" y="222079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BAE5108-3482-9B9F-B8AD-ED0EA4672DB8}"/>
              </a:ext>
            </a:extLst>
          </p:cNvPr>
          <p:cNvCxnSpPr>
            <a:cxnSpLocks/>
          </p:cNvCxnSpPr>
          <p:nvPr/>
        </p:nvCxnSpPr>
        <p:spPr>
          <a:xfrm>
            <a:off x="0" y="111625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73B08CB-65D9-8A8A-2A89-DFC70320B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100" y="2351029"/>
            <a:ext cx="3719158" cy="4358032"/>
          </a:xfrm>
          <a:prstGeom prst="rect">
            <a:avLst/>
          </a:prstGeom>
          <a:ln w="38100"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31162B0-6A7D-7A3F-C136-B64DF16BE8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" b="10135"/>
          <a:stretch>
            <a:fillRect/>
          </a:stretch>
        </p:blipFill>
        <p:spPr>
          <a:xfrm>
            <a:off x="7074566" y="3524755"/>
            <a:ext cx="1684025" cy="10492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A0E7E16-BD65-3705-2132-E55E6AAC3082}"/>
              </a:ext>
            </a:extLst>
          </p:cNvPr>
          <p:cNvSpPr/>
          <p:nvPr/>
        </p:nvSpPr>
        <p:spPr>
          <a:xfrm>
            <a:off x="5287019" y="2371263"/>
            <a:ext cx="3656614" cy="43175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8170B63-B474-9BA6-9E59-5FEB635B2F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776" b="-1"/>
          <a:stretch>
            <a:fillRect/>
          </a:stretch>
        </p:blipFill>
        <p:spPr>
          <a:xfrm>
            <a:off x="3899002" y="4334974"/>
            <a:ext cx="1684025" cy="10492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0732226-FFF0-015B-889D-90AD45958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09" y="4363257"/>
            <a:ext cx="1204970" cy="78496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F9EADAA-225B-E49D-F810-C1EEEB720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5467242" y="4173639"/>
            <a:ext cx="272234" cy="2589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5F7D3D-83E9-D72C-F7A4-1618DE523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6925318" y="4449507"/>
            <a:ext cx="272234" cy="258941"/>
          </a:xfrm>
          <a:prstGeom prst="rect">
            <a:avLst/>
          </a:prstGeom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3BFAA37-1A66-72A0-699B-AAD56F0C9852}"/>
              </a:ext>
            </a:extLst>
          </p:cNvPr>
          <p:cNvSpPr/>
          <p:nvPr/>
        </p:nvSpPr>
        <p:spPr>
          <a:xfrm>
            <a:off x="772297" y="3846088"/>
            <a:ext cx="1914756" cy="2017191"/>
          </a:xfrm>
          <a:custGeom>
            <a:avLst/>
            <a:gdLst>
              <a:gd name="csX0" fmla="*/ 0 w 1526060"/>
              <a:gd name="csY0" fmla="*/ 1373659 h 1373659"/>
              <a:gd name="csX1" fmla="*/ 80319 w 1526060"/>
              <a:gd name="csY1" fmla="*/ 1315994 h 1373659"/>
              <a:gd name="csX2" fmla="*/ 119449 w 1526060"/>
              <a:gd name="csY2" fmla="*/ 1313935 h 1373659"/>
              <a:gd name="csX3" fmla="*/ 158579 w 1526060"/>
              <a:gd name="csY3" fmla="*/ 1313935 h 1373659"/>
              <a:gd name="csX4" fmla="*/ 181233 w 1526060"/>
              <a:gd name="csY4" fmla="*/ 1303637 h 1373659"/>
              <a:gd name="csX5" fmla="*/ 185352 w 1526060"/>
              <a:gd name="csY5" fmla="*/ 1260389 h 1373659"/>
              <a:gd name="csX6" fmla="*/ 208006 w 1526060"/>
              <a:gd name="csY6" fmla="*/ 1223319 h 1373659"/>
              <a:gd name="csX7" fmla="*/ 251254 w 1526060"/>
              <a:gd name="csY7" fmla="*/ 1192427 h 1373659"/>
              <a:gd name="csX8" fmla="*/ 337752 w 1526060"/>
              <a:gd name="csY8" fmla="*/ 1138881 h 1373659"/>
              <a:gd name="csX9" fmla="*/ 488092 w 1526060"/>
              <a:gd name="csY9" fmla="*/ 1011194 h 1373659"/>
              <a:gd name="csX10" fmla="*/ 1097692 w 1526060"/>
              <a:gd name="csY10" fmla="*/ 566351 h 1373659"/>
              <a:gd name="csX11" fmla="*/ 1332471 w 1526060"/>
              <a:gd name="csY11" fmla="*/ 376881 h 1373659"/>
              <a:gd name="csX12" fmla="*/ 1433384 w 1526060"/>
              <a:gd name="csY12" fmla="*/ 327454 h 1373659"/>
              <a:gd name="csX13" fmla="*/ 1501346 w 1526060"/>
              <a:gd name="csY13" fmla="*/ 288324 h 1373659"/>
              <a:gd name="csX14" fmla="*/ 1526060 w 1526060"/>
              <a:gd name="csY14" fmla="*/ 240956 h 1373659"/>
              <a:gd name="csX15" fmla="*/ 1524000 w 1526060"/>
              <a:gd name="csY15" fmla="*/ 154459 h 1373659"/>
              <a:gd name="csX16" fmla="*/ 1515762 w 1526060"/>
              <a:gd name="csY16" fmla="*/ 53546 h 1373659"/>
              <a:gd name="csX17" fmla="*/ 1497227 w 1526060"/>
              <a:gd name="csY17" fmla="*/ 0 h 1373659"/>
              <a:gd name="csX18" fmla="*/ 1524000 w 1526060"/>
              <a:gd name="csY18" fmla="*/ 14416 h 1373659"/>
              <a:gd name="csX0" fmla="*/ 0 w 1568116"/>
              <a:gd name="csY0" fmla="*/ 1457680 h 1457680"/>
              <a:gd name="csX1" fmla="*/ 80319 w 1568116"/>
              <a:gd name="csY1" fmla="*/ 1400015 h 1457680"/>
              <a:gd name="csX2" fmla="*/ 119449 w 1568116"/>
              <a:gd name="csY2" fmla="*/ 1397956 h 1457680"/>
              <a:gd name="csX3" fmla="*/ 158579 w 1568116"/>
              <a:gd name="csY3" fmla="*/ 1397956 h 1457680"/>
              <a:gd name="csX4" fmla="*/ 181233 w 1568116"/>
              <a:gd name="csY4" fmla="*/ 1387658 h 1457680"/>
              <a:gd name="csX5" fmla="*/ 185352 w 1568116"/>
              <a:gd name="csY5" fmla="*/ 1344410 h 1457680"/>
              <a:gd name="csX6" fmla="*/ 208006 w 1568116"/>
              <a:gd name="csY6" fmla="*/ 1307340 h 1457680"/>
              <a:gd name="csX7" fmla="*/ 251254 w 1568116"/>
              <a:gd name="csY7" fmla="*/ 1276448 h 1457680"/>
              <a:gd name="csX8" fmla="*/ 337752 w 1568116"/>
              <a:gd name="csY8" fmla="*/ 1222902 h 1457680"/>
              <a:gd name="csX9" fmla="*/ 488092 w 1568116"/>
              <a:gd name="csY9" fmla="*/ 1095215 h 1457680"/>
              <a:gd name="csX10" fmla="*/ 1097692 w 1568116"/>
              <a:gd name="csY10" fmla="*/ 650372 h 1457680"/>
              <a:gd name="csX11" fmla="*/ 1332471 w 1568116"/>
              <a:gd name="csY11" fmla="*/ 460902 h 1457680"/>
              <a:gd name="csX12" fmla="*/ 1433384 w 1568116"/>
              <a:gd name="csY12" fmla="*/ 411475 h 1457680"/>
              <a:gd name="csX13" fmla="*/ 1501346 w 1568116"/>
              <a:gd name="csY13" fmla="*/ 372345 h 1457680"/>
              <a:gd name="csX14" fmla="*/ 1526060 w 1568116"/>
              <a:gd name="csY14" fmla="*/ 324977 h 1457680"/>
              <a:gd name="csX15" fmla="*/ 1524000 w 1568116"/>
              <a:gd name="csY15" fmla="*/ 238480 h 1457680"/>
              <a:gd name="csX16" fmla="*/ 1515762 w 1568116"/>
              <a:gd name="csY16" fmla="*/ 137567 h 1457680"/>
              <a:gd name="csX17" fmla="*/ 1497227 w 1568116"/>
              <a:gd name="csY17" fmla="*/ 84021 h 1457680"/>
              <a:gd name="csX18" fmla="*/ 1568116 w 1568116"/>
              <a:gd name="csY18" fmla="*/ 179 h 1457680"/>
              <a:gd name="csX0" fmla="*/ 0 w 1526060"/>
              <a:gd name="csY0" fmla="*/ 1966865 h 1966865"/>
              <a:gd name="csX1" fmla="*/ 80319 w 1526060"/>
              <a:gd name="csY1" fmla="*/ 1909200 h 1966865"/>
              <a:gd name="csX2" fmla="*/ 119449 w 1526060"/>
              <a:gd name="csY2" fmla="*/ 1907141 h 1966865"/>
              <a:gd name="csX3" fmla="*/ 158579 w 1526060"/>
              <a:gd name="csY3" fmla="*/ 1907141 h 1966865"/>
              <a:gd name="csX4" fmla="*/ 181233 w 1526060"/>
              <a:gd name="csY4" fmla="*/ 1896843 h 1966865"/>
              <a:gd name="csX5" fmla="*/ 185352 w 1526060"/>
              <a:gd name="csY5" fmla="*/ 1853595 h 1966865"/>
              <a:gd name="csX6" fmla="*/ 208006 w 1526060"/>
              <a:gd name="csY6" fmla="*/ 1816525 h 1966865"/>
              <a:gd name="csX7" fmla="*/ 251254 w 1526060"/>
              <a:gd name="csY7" fmla="*/ 1785633 h 1966865"/>
              <a:gd name="csX8" fmla="*/ 337752 w 1526060"/>
              <a:gd name="csY8" fmla="*/ 1732087 h 1966865"/>
              <a:gd name="csX9" fmla="*/ 488092 w 1526060"/>
              <a:gd name="csY9" fmla="*/ 1604400 h 1966865"/>
              <a:gd name="csX10" fmla="*/ 1097692 w 1526060"/>
              <a:gd name="csY10" fmla="*/ 1159557 h 1966865"/>
              <a:gd name="csX11" fmla="*/ 1332471 w 1526060"/>
              <a:gd name="csY11" fmla="*/ 970087 h 1966865"/>
              <a:gd name="csX12" fmla="*/ 1433384 w 1526060"/>
              <a:gd name="csY12" fmla="*/ 920660 h 1966865"/>
              <a:gd name="csX13" fmla="*/ 1501346 w 1526060"/>
              <a:gd name="csY13" fmla="*/ 881530 h 1966865"/>
              <a:gd name="csX14" fmla="*/ 1526060 w 1526060"/>
              <a:gd name="csY14" fmla="*/ 834162 h 1966865"/>
              <a:gd name="csX15" fmla="*/ 1524000 w 1526060"/>
              <a:gd name="csY15" fmla="*/ 747665 h 1966865"/>
              <a:gd name="csX16" fmla="*/ 1515762 w 1526060"/>
              <a:gd name="csY16" fmla="*/ 646752 h 1966865"/>
              <a:gd name="csX17" fmla="*/ 1497227 w 1526060"/>
              <a:gd name="csY17" fmla="*/ 593206 h 1966865"/>
              <a:gd name="csX18" fmla="*/ 1147011 w 1526060"/>
              <a:gd name="csY18" fmla="*/ 28 h 1966865"/>
              <a:gd name="csX0" fmla="*/ 0 w 1526060"/>
              <a:gd name="csY0" fmla="*/ 2010266 h 2010266"/>
              <a:gd name="csX1" fmla="*/ 80319 w 1526060"/>
              <a:gd name="csY1" fmla="*/ 1952601 h 2010266"/>
              <a:gd name="csX2" fmla="*/ 119449 w 1526060"/>
              <a:gd name="csY2" fmla="*/ 1950542 h 2010266"/>
              <a:gd name="csX3" fmla="*/ 158579 w 1526060"/>
              <a:gd name="csY3" fmla="*/ 1950542 h 2010266"/>
              <a:gd name="csX4" fmla="*/ 181233 w 1526060"/>
              <a:gd name="csY4" fmla="*/ 1940244 h 2010266"/>
              <a:gd name="csX5" fmla="*/ 185352 w 1526060"/>
              <a:gd name="csY5" fmla="*/ 1896996 h 2010266"/>
              <a:gd name="csX6" fmla="*/ 208006 w 1526060"/>
              <a:gd name="csY6" fmla="*/ 1859926 h 2010266"/>
              <a:gd name="csX7" fmla="*/ 251254 w 1526060"/>
              <a:gd name="csY7" fmla="*/ 1829034 h 2010266"/>
              <a:gd name="csX8" fmla="*/ 337752 w 1526060"/>
              <a:gd name="csY8" fmla="*/ 1775488 h 2010266"/>
              <a:gd name="csX9" fmla="*/ 488092 w 1526060"/>
              <a:gd name="csY9" fmla="*/ 1647801 h 2010266"/>
              <a:gd name="csX10" fmla="*/ 1097692 w 1526060"/>
              <a:gd name="csY10" fmla="*/ 1202958 h 2010266"/>
              <a:gd name="csX11" fmla="*/ 1332471 w 1526060"/>
              <a:gd name="csY11" fmla="*/ 1013488 h 2010266"/>
              <a:gd name="csX12" fmla="*/ 1433384 w 1526060"/>
              <a:gd name="csY12" fmla="*/ 964061 h 2010266"/>
              <a:gd name="csX13" fmla="*/ 1501346 w 1526060"/>
              <a:gd name="csY13" fmla="*/ 924931 h 2010266"/>
              <a:gd name="csX14" fmla="*/ 1526060 w 1526060"/>
              <a:gd name="csY14" fmla="*/ 877563 h 2010266"/>
              <a:gd name="csX15" fmla="*/ 1524000 w 1526060"/>
              <a:gd name="csY15" fmla="*/ 791066 h 2010266"/>
              <a:gd name="csX16" fmla="*/ 1515762 w 1526060"/>
              <a:gd name="csY16" fmla="*/ 690153 h 2010266"/>
              <a:gd name="csX17" fmla="*/ 1497227 w 1526060"/>
              <a:gd name="csY17" fmla="*/ 636607 h 2010266"/>
              <a:gd name="csX18" fmla="*/ 1147011 w 1526060"/>
              <a:gd name="csY18" fmla="*/ 43429 h 2010266"/>
              <a:gd name="csX19" fmla="*/ 1144735 w 1526060"/>
              <a:gd name="csY19" fmla="*/ 45218 h 2010266"/>
              <a:gd name="csX0" fmla="*/ 0 w 1526060"/>
              <a:gd name="csY0" fmla="*/ 2024375 h 2024375"/>
              <a:gd name="csX1" fmla="*/ 80319 w 1526060"/>
              <a:gd name="csY1" fmla="*/ 1966710 h 2024375"/>
              <a:gd name="csX2" fmla="*/ 119449 w 1526060"/>
              <a:gd name="csY2" fmla="*/ 1964651 h 2024375"/>
              <a:gd name="csX3" fmla="*/ 158579 w 1526060"/>
              <a:gd name="csY3" fmla="*/ 1964651 h 2024375"/>
              <a:gd name="csX4" fmla="*/ 181233 w 1526060"/>
              <a:gd name="csY4" fmla="*/ 1954353 h 2024375"/>
              <a:gd name="csX5" fmla="*/ 185352 w 1526060"/>
              <a:gd name="csY5" fmla="*/ 1911105 h 2024375"/>
              <a:gd name="csX6" fmla="*/ 208006 w 1526060"/>
              <a:gd name="csY6" fmla="*/ 1874035 h 2024375"/>
              <a:gd name="csX7" fmla="*/ 251254 w 1526060"/>
              <a:gd name="csY7" fmla="*/ 1843143 h 2024375"/>
              <a:gd name="csX8" fmla="*/ 337752 w 1526060"/>
              <a:gd name="csY8" fmla="*/ 1789597 h 2024375"/>
              <a:gd name="csX9" fmla="*/ 488092 w 1526060"/>
              <a:gd name="csY9" fmla="*/ 1661910 h 2024375"/>
              <a:gd name="csX10" fmla="*/ 1097692 w 1526060"/>
              <a:gd name="csY10" fmla="*/ 1217067 h 2024375"/>
              <a:gd name="csX11" fmla="*/ 1332471 w 1526060"/>
              <a:gd name="csY11" fmla="*/ 1027597 h 2024375"/>
              <a:gd name="csX12" fmla="*/ 1433384 w 1526060"/>
              <a:gd name="csY12" fmla="*/ 978170 h 2024375"/>
              <a:gd name="csX13" fmla="*/ 1501346 w 1526060"/>
              <a:gd name="csY13" fmla="*/ 939040 h 2024375"/>
              <a:gd name="csX14" fmla="*/ 1526060 w 1526060"/>
              <a:gd name="csY14" fmla="*/ 891672 h 2024375"/>
              <a:gd name="csX15" fmla="*/ 1524000 w 1526060"/>
              <a:gd name="csY15" fmla="*/ 805175 h 2024375"/>
              <a:gd name="csX16" fmla="*/ 1515762 w 1526060"/>
              <a:gd name="csY16" fmla="*/ 704262 h 2024375"/>
              <a:gd name="csX17" fmla="*/ 1497227 w 1526060"/>
              <a:gd name="csY17" fmla="*/ 650716 h 2024375"/>
              <a:gd name="csX18" fmla="*/ 1147011 w 1526060"/>
              <a:gd name="csY18" fmla="*/ 57538 h 2024375"/>
              <a:gd name="csX19" fmla="*/ 1341251 w 1526060"/>
              <a:gd name="csY19" fmla="*/ 17216 h 2024375"/>
              <a:gd name="csX0" fmla="*/ 0 w 1526060"/>
              <a:gd name="csY0" fmla="*/ 2017191 h 2017191"/>
              <a:gd name="csX1" fmla="*/ 80319 w 1526060"/>
              <a:gd name="csY1" fmla="*/ 1959526 h 2017191"/>
              <a:gd name="csX2" fmla="*/ 119449 w 1526060"/>
              <a:gd name="csY2" fmla="*/ 1957467 h 2017191"/>
              <a:gd name="csX3" fmla="*/ 158579 w 1526060"/>
              <a:gd name="csY3" fmla="*/ 1957467 h 2017191"/>
              <a:gd name="csX4" fmla="*/ 181233 w 1526060"/>
              <a:gd name="csY4" fmla="*/ 1947169 h 2017191"/>
              <a:gd name="csX5" fmla="*/ 185352 w 1526060"/>
              <a:gd name="csY5" fmla="*/ 1903921 h 2017191"/>
              <a:gd name="csX6" fmla="*/ 208006 w 1526060"/>
              <a:gd name="csY6" fmla="*/ 1866851 h 2017191"/>
              <a:gd name="csX7" fmla="*/ 251254 w 1526060"/>
              <a:gd name="csY7" fmla="*/ 1835959 h 2017191"/>
              <a:gd name="csX8" fmla="*/ 337752 w 1526060"/>
              <a:gd name="csY8" fmla="*/ 1782413 h 2017191"/>
              <a:gd name="csX9" fmla="*/ 488092 w 1526060"/>
              <a:gd name="csY9" fmla="*/ 1654726 h 2017191"/>
              <a:gd name="csX10" fmla="*/ 1097692 w 1526060"/>
              <a:gd name="csY10" fmla="*/ 1209883 h 2017191"/>
              <a:gd name="csX11" fmla="*/ 1332471 w 1526060"/>
              <a:gd name="csY11" fmla="*/ 1020413 h 2017191"/>
              <a:gd name="csX12" fmla="*/ 1433384 w 1526060"/>
              <a:gd name="csY12" fmla="*/ 970986 h 2017191"/>
              <a:gd name="csX13" fmla="*/ 1501346 w 1526060"/>
              <a:gd name="csY13" fmla="*/ 931856 h 2017191"/>
              <a:gd name="csX14" fmla="*/ 1526060 w 1526060"/>
              <a:gd name="csY14" fmla="*/ 884488 h 2017191"/>
              <a:gd name="csX15" fmla="*/ 1524000 w 1526060"/>
              <a:gd name="csY15" fmla="*/ 797991 h 2017191"/>
              <a:gd name="csX16" fmla="*/ 1515762 w 1526060"/>
              <a:gd name="csY16" fmla="*/ 697078 h 2017191"/>
              <a:gd name="csX17" fmla="*/ 1497227 w 1526060"/>
              <a:gd name="csY17" fmla="*/ 643532 h 2017191"/>
              <a:gd name="csX18" fmla="*/ 1149017 w 1526060"/>
              <a:gd name="csY18" fmla="*/ 64391 h 2017191"/>
              <a:gd name="csX19" fmla="*/ 1341251 w 1526060"/>
              <a:gd name="csY19" fmla="*/ 10032 h 2017191"/>
              <a:gd name="csX0" fmla="*/ 0 w 1526060"/>
              <a:gd name="csY0" fmla="*/ 2017191 h 2017191"/>
              <a:gd name="csX1" fmla="*/ 80319 w 1526060"/>
              <a:gd name="csY1" fmla="*/ 1959526 h 2017191"/>
              <a:gd name="csX2" fmla="*/ 119449 w 1526060"/>
              <a:gd name="csY2" fmla="*/ 1957467 h 2017191"/>
              <a:gd name="csX3" fmla="*/ 158579 w 1526060"/>
              <a:gd name="csY3" fmla="*/ 1957467 h 2017191"/>
              <a:gd name="csX4" fmla="*/ 181233 w 1526060"/>
              <a:gd name="csY4" fmla="*/ 1947169 h 2017191"/>
              <a:gd name="csX5" fmla="*/ 185352 w 1526060"/>
              <a:gd name="csY5" fmla="*/ 1903921 h 2017191"/>
              <a:gd name="csX6" fmla="*/ 208006 w 1526060"/>
              <a:gd name="csY6" fmla="*/ 1866851 h 2017191"/>
              <a:gd name="csX7" fmla="*/ 251254 w 1526060"/>
              <a:gd name="csY7" fmla="*/ 1835959 h 2017191"/>
              <a:gd name="csX8" fmla="*/ 337752 w 1526060"/>
              <a:gd name="csY8" fmla="*/ 1782413 h 2017191"/>
              <a:gd name="csX9" fmla="*/ 488092 w 1526060"/>
              <a:gd name="csY9" fmla="*/ 1654726 h 2017191"/>
              <a:gd name="csX10" fmla="*/ 1097692 w 1526060"/>
              <a:gd name="csY10" fmla="*/ 1209883 h 2017191"/>
              <a:gd name="csX11" fmla="*/ 1332471 w 1526060"/>
              <a:gd name="csY11" fmla="*/ 1020413 h 2017191"/>
              <a:gd name="csX12" fmla="*/ 1433384 w 1526060"/>
              <a:gd name="csY12" fmla="*/ 970986 h 2017191"/>
              <a:gd name="csX13" fmla="*/ 1501346 w 1526060"/>
              <a:gd name="csY13" fmla="*/ 931856 h 2017191"/>
              <a:gd name="csX14" fmla="*/ 1526060 w 1526060"/>
              <a:gd name="csY14" fmla="*/ 884488 h 2017191"/>
              <a:gd name="csX15" fmla="*/ 1524000 w 1526060"/>
              <a:gd name="csY15" fmla="*/ 797991 h 2017191"/>
              <a:gd name="csX16" fmla="*/ 1515762 w 1526060"/>
              <a:gd name="csY16" fmla="*/ 697078 h 2017191"/>
              <a:gd name="csX17" fmla="*/ 1497227 w 1526060"/>
              <a:gd name="csY17" fmla="*/ 643532 h 2017191"/>
              <a:gd name="csX18" fmla="*/ 1149017 w 1526060"/>
              <a:gd name="csY18" fmla="*/ 64391 h 2017191"/>
              <a:gd name="csX19" fmla="*/ 1335235 w 1526060"/>
              <a:gd name="csY19" fmla="*/ 10032 h 2017191"/>
              <a:gd name="csX0" fmla="*/ 0 w 1526060"/>
              <a:gd name="csY0" fmla="*/ 2017191 h 2017191"/>
              <a:gd name="csX1" fmla="*/ 80319 w 1526060"/>
              <a:gd name="csY1" fmla="*/ 1959526 h 2017191"/>
              <a:gd name="csX2" fmla="*/ 119449 w 1526060"/>
              <a:gd name="csY2" fmla="*/ 1957467 h 2017191"/>
              <a:gd name="csX3" fmla="*/ 158579 w 1526060"/>
              <a:gd name="csY3" fmla="*/ 1957467 h 2017191"/>
              <a:gd name="csX4" fmla="*/ 181233 w 1526060"/>
              <a:gd name="csY4" fmla="*/ 1947169 h 2017191"/>
              <a:gd name="csX5" fmla="*/ 185352 w 1526060"/>
              <a:gd name="csY5" fmla="*/ 1903921 h 2017191"/>
              <a:gd name="csX6" fmla="*/ 208006 w 1526060"/>
              <a:gd name="csY6" fmla="*/ 1866851 h 2017191"/>
              <a:gd name="csX7" fmla="*/ 251254 w 1526060"/>
              <a:gd name="csY7" fmla="*/ 1835959 h 2017191"/>
              <a:gd name="csX8" fmla="*/ 337752 w 1526060"/>
              <a:gd name="csY8" fmla="*/ 1782413 h 2017191"/>
              <a:gd name="csX9" fmla="*/ 488092 w 1526060"/>
              <a:gd name="csY9" fmla="*/ 1654726 h 2017191"/>
              <a:gd name="csX10" fmla="*/ 1097692 w 1526060"/>
              <a:gd name="csY10" fmla="*/ 1209883 h 2017191"/>
              <a:gd name="csX11" fmla="*/ 1332471 w 1526060"/>
              <a:gd name="csY11" fmla="*/ 1020413 h 2017191"/>
              <a:gd name="csX12" fmla="*/ 1433384 w 1526060"/>
              <a:gd name="csY12" fmla="*/ 970986 h 2017191"/>
              <a:gd name="csX13" fmla="*/ 1501346 w 1526060"/>
              <a:gd name="csY13" fmla="*/ 931856 h 2017191"/>
              <a:gd name="csX14" fmla="*/ 1526060 w 1526060"/>
              <a:gd name="csY14" fmla="*/ 884488 h 2017191"/>
              <a:gd name="csX15" fmla="*/ 1524000 w 1526060"/>
              <a:gd name="csY15" fmla="*/ 797991 h 2017191"/>
              <a:gd name="csX16" fmla="*/ 1515762 w 1526060"/>
              <a:gd name="csY16" fmla="*/ 697078 h 2017191"/>
              <a:gd name="csX17" fmla="*/ 1497227 w 1526060"/>
              <a:gd name="csY17" fmla="*/ 643532 h 2017191"/>
              <a:gd name="csX18" fmla="*/ 1149017 w 1526060"/>
              <a:gd name="csY18" fmla="*/ 64391 h 2017191"/>
              <a:gd name="csX19" fmla="*/ 1335235 w 1526060"/>
              <a:gd name="csY19" fmla="*/ 10032 h 2017191"/>
              <a:gd name="csX20" fmla="*/ 1335235 w 1526060"/>
              <a:gd name="csY20" fmla="*/ 6023 h 2017191"/>
              <a:gd name="csX0" fmla="*/ 0 w 1914756"/>
              <a:gd name="csY0" fmla="*/ 2017191 h 2017191"/>
              <a:gd name="csX1" fmla="*/ 80319 w 1914756"/>
              <a:gd name="csY1" fmla="*/ 1959526 h 2017191"/>
              <a:gd name="csX2" fmla="*/ 119449 w 1914756"/>
              <a:gd name="csY2" fmla="*/ 1957467 h 2017191"/>
              <a:gd name="csX3" fmla="*/ 158579 w 1914756"/>
              <a:gd name="csY3" fmla="*/ 1957467 h 2017191"/>
              <a:gd name="csX4" fmla="*/ 181233 w 1914756"/>
              <a:gd name="csY4" fmla="*/ 1947169 h 2017191"/>
              <a:gd name="csX5" fmla="*/ 185352 w 1914756"/>
              <a:gd name="csY5" fmla="*/ 1903921 h 2017191"/>
              <a:gd name="csX6" fmla="*/ 208006 w 1914756"/>
              <a:gd name="csY6" fmla="*/ 1866851 h 2017191"/>
              <a:gd name="csX7" fmla="*/ 251254 w 1914756"/>
              <a:gd name="csY7" fmla="*/ 1835959 h 2017191"/>
              <a:gd name="csX8" fmla="*/ 337752 w 1914756"/>
              <a:gd name="csY8" fmla="*/ 1782413 h 2017191"/>
              <a:gd name="csX9" fmla="*/ 488092 w 1914756"/>
              <a:gd name="csY9" fmla="*/ 1654726 h 2017191"/>
              <a:gd name="csX10" fmla="*/ 1097692 w 1914756"/>
              <a:gd name="csY10" fmla="*/ 1209883 h 2017191"/>
              <a:gd name="csX11" fmla="*/ 1332471 w 1914756"/>
              <a:gd name="csY11" fmla="*/ 1020413 h 2017191"/>
              <a:gd name="csX12" fmla="*/ 1433384 w 1914756"/>
              <a:gd name="csY12" fmla="*/ 970986 h 2017191"/>
              <a:gd name="csX13" fmla="*/ 1501346 w 1914756"/>
              <a:gd name="csY13" fmla="*/ 931856 h 2017191"/>
              <a:gd name="csX14" fmla="*/ 1526060 w 1914756"/>
              <a:gd name="csY14" fmla="*/ 884488 h 2017191"/>
              <a:gd name="csX15" fmla="*/ 1524000 w 1914756"/>
              <a:gd name="csY15" fmla="*/ 797991 h 2017191"/>
              <a:gd name="csX16" fmla="*/ 1515762 w 1914756"/>
              <a:gd name="csY16" fmla="*/ 697078 h 2017191"/>
              <a:gd name="csX17" fmla="*/ 1497227 w 1914756"/>
              <a:gd name="csY17" fmla="*/ 643532 h 2017191"/>
              <a:gd name="csX18" fmla="*/ 1149017 w 1914756"/>
              <a:gd name="csY18" fmla="*/ 64391 h 2017191"/>
              <a:gd name="csX19" fmla="*/ 1335235 w 1914756"/>
              <a:gd name="csY19" fmla="*/ 10032 h 2017191"/>
              <a:gd name="csX20" fmla="*/ 1914756 w 1914756"/>
              <a:gd name="csY20" fmla="*/ 46128 h 2017191"/>
              <a:gd name="csX0" fmla="*/ 0 w 1914756"/>
              <a:gd name="csY0" fmla="*/ 2017191 h 2017191"/>
              <a:gd name="csX1" fmla="*/ 80319 w 1914756"/>
              <a:gd name="csY1" fmla="*/ 1959526 h 2017191"/>
              <a:gd name="csX2" fmla="*/ 119449 w 1914756"/>
              <a:gd name="csY2" fmla="*/ 1957467 h 2017191"/>
              <a:gd name="csX3" fmla="*/ 158579 w 1914756"/>
              <a:gd name="csY3" fmla="*/ 1957467 h 2017191"/>
              <a:gd name="csX4" fmla="*/ 181233 w 1914756"/>
              <a:gd name="csY4" fmla="*/ 1947169 h 2017191"/>
              <a:gd name="csX5" fmla="*/ 185352 w 1914756"/>
              <a:gd name="csY5" fmla="*/ 1903921 h 2017191"/>
              <a:gd name="csX6" fmla="*/ 208006 w 1914756"/>
              <a:gd name="csY6" fmla="*/ 1866851 h 2017191"/>
              <a:gd name="csX7" fmla="*/ 251254 w 1914756"/>
              <a:gd name="csY7" fmla="*/ 1835959 h 2017191"/>
              <a:gd name="csX8" fmla="*/ 337752 w 1914756"/>
              <a:gd name="csY8" fmla="*/ 1782413 h 2017191"/>
              <a:gd name="csX9" fmla="*/ 488092 w 1914756"/>
              <a:gd name="csY9" fmla="*/ 1654726 h 2017191"/>
              <a:gd name="csX10" fmla="*/ 1097692 w 1914756"/>
              <a:gd name="csY10" fmla="*/ 1209883 h 2017191"/>
              <a:gd name="csX11" fmla="*/ 1332471 w 1914756"/>
              <a:gd name="csY11" fmla="*/ 1020413 h 2017191"/>
              <a:gd name="csX12" fmla="*/ 1433384 w 1914756"/>
              <a:gd name="csY12" fmla="*/ 970986 h 2017191"/>
              <a:gd name="csX13" fmla="*/ 1501346 w 1914756"/>
              <a:gd name="csY13" fmla="*/ 931856 h 2017191"/>
              <a:gd name="csX14" fmla="*/ 1526060 w 1914756"/>
              <a:gd name="csY14" fmla="*/ 884488 h 2017191"/>
              <a:gd name="csX15" fmla="*/ 1524000 w 1914756"/>
              <a:gd name="csY15" fmla="*/ 797991 h 2017191"/>
              <a:gd name="csX16" fmla="*/ 1515762 w 1914756"/>
              <a:gd name="csY16" fmla="*/ 697078 h 2017191"/>
              <a:gd name="csX17" fmla="*/ 1497227 w 1914756"/>
              <a:gd name="csY17" fmla="*/ 643532 h 2017191"/>
              <a:gd name="csX18" fmla="*/ 1149017 w 1914756"/>
              <a:gd name="csY18" fmla="*/ 64391 h 2017191"/>
              <a:gd name="csX19" fmla="*/ 1335235 w 1914756"/>
              <a:gd name="csY19" fmla="*/ 10032 h 2017191"/>
              <a:gd name="csX20" fmla="*/ 1475603 w 1914756"/>
              <a:gd name="csY20" fmla="*/ 10033 h 2017191"/>
              <a:gd name="csX21" fmla="*/ 1914756 w 1914756"/>
              <a:gd name="csY21" fmla="*/ 46128 h 2017191"/>
              <a:gd name="csX0" fmla="*/ 0 w 1914756"/>
              <a:gd name="csY0" fmla="*/ 2017191 h 2017191"/>
              <a:gd name="csX1" fmla="*/ 80319 w 1914756"/>
              <a:gd name="csY1" fmla="*/ 1959526 h 2017191"/>
              <a:gd name="csX2" fmla="*/ 119449 w 1914756"/>
              <a:gd name="csY2" fmla="*/ 1957467 h 2017191"/>
              <a:gd name="csX3" fmla="*/ 158579 w 1914756"/>
              <a:gd name="csY3" fmla="*/ 1957467 h 2017191"/>
              <a:gd name="csX4" fmla="*/ 181233 w 1914756"/>
              <a:gd name="csY4" fmla="*/ 1947169 h 2017191"/>
              <a:gd name="csX5" fmla="*/ 185352 w 1914756"/>
              <a:gd name="csY5" fmla="*/ 1903921 h 2017191"/>
              <a:gd name="csX6" fmla="*/ 208006 w 1914756"/>
              <a:gd name="csY6" fmla="*/ 1866851 h 2017191"/>
              <a:gd name="csX7" fmla="*/ 251254 w 1914756"/>
              <a:gd name="csY7" fmla="*/ 1835959 h 2017191"/>
              <a:gd name="csX8" fmla="*/ 337752 w 1914756"/>
              <a:gd name="csY8" fmla="*/ 1782413 h 2017191"/>
              <a:gd name="csX9" fmla="*/ 488092 w 1914756"/>
              <a:gd name="csY9" fmla="*/ 1654726 h 2017191"/>
              <a:gd name="csX10" fmla="*/ 1097692 w 1914756"/>
              <a:gd name="csY10" fmla="*/ 1209883 h 2017191"/>
              <a:gd name="csX11" fmla="*/ 1332471 w 1914756"/>
              <a:gd name="csY11" fmla="*/ 1020413 h 2017191"/>
              <a:gd name="csX12" fmla="*/ 1433384 w 1914756"/>
              <a:gd name="csY12" fmla="*/ 970986 h 2017191"/>
              <a:gd name="csX13" fmla="*/ 1501346 w 1914756"/>
              <a:gd name="csY13" fmla="*/ 931856 h 2017191"/>
              <a:gd name="csX14" fmla="*/ 1526060 w 1914756"/>
              <a:gd name="csY14" fmla="*/ 884488 h 2017191"/>
              <a:gd name="csX15" fmla="*/ 1524000 w 1914756"/>
              <a:gd name="csY15" fmla="*/ 797991 h 2017191"/>
              <a:gd name="csX16" fmla="*/ 1515762 w 1914756"/>
              <a:gd name="csY16" fmla="*/ 697078 h 2017191"/>
              <a:gd name="csX17" fmla="*/ 1497227 w 1914756"/>
              <a:gd name="csY17" fmla="*/ 643532 h 2017191"/>
              <a:gd name="csX18" fmla="*/ 1149017 w 1914756"/>
              <a:gd name="csY18" fmla="*/ 64391 h 2017191"/>
              <a:gd name="csX19" fmla="*/ 1335235 w 1914756"/>
              <a:gd name="csY19" fmla="*/ 10032 h 2017191"/>
              <a:gd name="csX20" fmla="*/ 1475603 w 1914756"/>
              <a:gd name="csY20" fmla="*/ 46127 h 2017191"/>
              <a:gd name="csX21" fmla="*/ 1914756 w 1914756"/>
              <a:gd name="csY21" fmla="*/ 46128 h 20171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914756" h="2017191">
                <a:moveTo>
                  <a:pt x="0" y="2017191"/>
                </a:moveTo>
                <a:lnTo>
                  <a:pt x="80319" y="1959526"/>
                </a:lnTo>
                <a:lnTo>
                  <a:pt x="119449" y="1957467"/>
                </a:lnTo>
                <a:lnTo>
                  <a:pt x="158579" y="1957467"/>
                </a:lnTo>
                <a:lnTo>
                  <a:pt x="181233" y="1947169"/>
                </a:lnTo>
                <a:lnTo>
                  <a:pt x="185352" y="1903921"/>
                </a:lnTo>
                <a:lnTo>
                  <a:pt x="208006" y="1866851"/>
                </a:lnTo>
                <a:lnTo>
                  <a:pt x="251254" y="1835959"/>
                </a:lnTo>
                <a:lnTo>
                  <a:pt x="337752" y="1782413"/>
                </a:lnTo>
                <a:lnTo>
                  <a:pt x="488092" y="1654726"/>
                </a:lnTo>
                <a:lnTo>
                  <a:pt x="1097692" y="1209883"/>
                </a:lnTo>
                <a:lnTo>
                  <a:pt x="1332471" y="1020413"/>
                </a:lnTo>
                <a:lnTo>
                  <a:pt x="1433384" y="970986"/>
                </a:lnTo>
                <a:lnTo>
                  <a:pt x="1501346" y="931856"/>
                </a:lnTo>
                <a:lnTo>
                  <a:pt x="1526060" y="884488"/>
                </a:lnTo>
                <a:cubicBezTo>
                  <a:pt x="1525373" y="855656"/>
                  <a:pt x="1524687" y="826823"/>
                  <a:pt x="1524000" y="797991"/>
                </a:cubicBezTo>
                <a:lnTo>
                  <a:pt x="1515762" y="697078"/>
                </a:lnTo>
                <a:lnTo>
                  <a:pt x="1497227" y="643532"/>
                </a:lnTo>
                <a:cubicBezTo>
                  <a:pt x="1506151" y="648337"/>
                  <a:pt x="1140093" y="59586"/>
                  <a:pt x="1149017" y="64391"/>
                </a:cubicBezTo>
                <a:cubicBezTo>
                  <a:pt x="1090268" y="-34174"/>
                  <a:pt x="1335709" y="9659"/>
                  <a:pt x="1335235" y="10032"/>
                </a:cubicBezTo>
                <a:cubicBezTo>
                  <a:pt x="1389666" y="972"/>
                  <a:pt x="1379016" y="40111"/>
                  <a:pt x="1475603" y="46127"/>
                </a:cubicBezTo>
                <a:cubicBezTo>
                  <a:pt x="1572190" y="52143"/>
                  <a:pt x="1841564" y="40112"/>
                  <a:pt x="1914756" y="46128"/>
                </a:cubicBezTo>
              </a:path>
            </a:pathLst>
          </a:custGeom>
          <a:noFill/>
          <a:ln cap="rnd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1520167-9E89-B65E-519D-29C34B2600FE}"/>
              </a:ext>
            </a:extLst>
          </p:cNvPr>
          <p:cNvSpPr/>
          <p:nvPr/>
        </p:nvSpPr>
        <p:spPr>
          <a:xfrm>
            <a:off x="2135605" y="3597442"/>
            <a:ext cx="533400" cy="256674"/>
          </a:xfrm>
          <a:custGeom>
            <a:avLst/>
            <a:gdLst>
              <a:gd name="csX0" fmla="*/ 0 w 533400"/>
              <a:gd name="csY0" fmla="*/ 256674 h 256674"/>
              <a:gd name="csX1" fmla="*/ 56148 w 533400"/>
              <a:gd name="csY1" fmla="*/ 140369 h 256674"/>
              <a:gd name="csX2" fmla="*/ 120316 w 533400"/>
              <a:gd name="csY2" fmla="*/ 60158 h 256674"/>
              <a:gd name="csX3" fmla="*/ 238627 w 533400"/>
              <a:gd name="csY3" fmla="*/ 38100 h 256674"/>
              <a:gd name="csX4" fmla="*/ 270711 w 533400"/>
              <a:gd name="csY4" fmla="*/ 40105 h 256674"/>
              <a:gd name="csX5" fmla="*/ 272716 w 533400"/>
              <a:gd name="csY5" fmla="*/ 4011 h 256674"/>
              <a:gd name="csX6" fmla="*/ 417095 w 533400"/>
              <a:gd name="csY6" fmla="*/ 4011 h 256674"/>
              <a:gd name="csX7" fmla="*/ 529390 w 533400"/>
              <a:gd name="csY7" fmla="*/ 4011 h 256674"/>
              <a:gd name="csX8" fmla="*/ 533400 w 533400"/>
              <a:gd name="csY8" fmla="*/ 0 h 2566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33400" h="256674">
                <a:moveTo>
                  <a:pt x="0" y="256674"/>
                </a:moveTo>
                <a:lnTo>
                  <a:pt x="56148" y="140369"/>
                </a:lnTo>
                <a:lnTo>
                  <a:pt x="120316" y="60158"/>
                </a:lnTo>
                <a:lnTo>
                  <a:pt x="238627" y="38100"/>
                </a:lnTo>
                <a:lnTo>
                  <a:pt x="270711" y="40105"/>
                </a:lnTo>
                <a:lnTo>
                  <a:pt x="272716" y="4011"/>
                </a:lnTo>
                <a:lnTo>
                  <a:pt x="417095" y="4011"/>
                </a:lnTo>
                <a:lnTo>
                  <a:pt x="529390" y="4011"/>
                </a:lnTo>
                <a:lnTo>
                  <a:pt x="53340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8C8F187B-187D-44C6-E6A1-D9DF6BB3728B}"/>
              </a:ext>
            </a:extLst>
          </p:cNvPr>
          <p:cNvSpPr/>
          <p:nvPr/>
        </p:nvSpPr>
        <p:spPr>
          <a:xfrm>
            <a:off x="2364205" y="3647574"/>
            <a:ext cx="318837" cy="40105"/>
          </a:xfrm>
          <a:custGeom>
            <a:avLst/>
            <a:gdLst>
              <a:gd name="csX0" fmla="*/ 0 w 318837"/>
              <a:gd name="csY0" fmla="*/ 0 h 40105"/>
              <a:gd name="csX1" fmla="*/ 50132 w 318837"/>
              <a:gd name="csY1" fmla="*/ 38100 h 40105"/>
              <a:gd name="csX2" fmla="*/ 112295 w 318837"/>
              <a:gd name="csY2" fmla="*/ 38100 h 40105"/>
              <a:gd name="csX3" fmla="*/ 196516 w 318837"/>
              <a:gd name="csY3" fmla="*/ 38100 h 40105"/>
              <a:gd name="csX4" fmla="*/ 318837 w 318837"/>
              <a:gd name="csY4" fmla="*/ 40105 h 40105"/>
              <a:gd name="csX5" fmla="*/ 318837 w 318837"/>
              <a:gd name="csY5" fmla="*/ 40105 h 40105"/>
              <a:gd name="csX6" fmla="*/ 318837 w 318837"/>
              <a:gd name="csY6" fmla="*/ 40105 h 401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18837" h="40105">
                <a:moveTo>
                  <a:pt x="0" y="0"/>
                </a:moveTo>
                <a:lnTo>
                  <a:pt x="50132" y="38100"/>
                </a:lnTo>
                <a:lnTo>
                  <a:pt x="112295" y="38100"/>
                </a:lnTo>
                <a:lnTo>
                  <a:pt x="196516" y="38100"/>
                </a:lnTo>
                <a:lnTo>
                  <a:pt x="318837" y="40105"/>
                </a:lnTo>
                <a:lnTo>
                  <a:pt x="318837" y="40105"/>
                </a:lnTo>
                <a:lnTo>
                  <a:pt x="318837" y="40105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74A12B0-F2C0-F4DB-D7E1-0C9200A92C51}"/>
              </a:ext>
            </a:extLst>
          </p:cNvPr>
          <p:cNvSpPr/>
          <p:nvPr/>
        </p:nvSpPr>
        <p:spPr>
          <a:xfrm>
            <a:off x="630098" y="5649124"/>
            <a:ext cx="669890" cy="784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2333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89AE7195-47F0-DF41-BCCF-F0E84670B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ABD2BBD-583B-7967-99EE-4BB4A85D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27" y="1963754"/>
            <a:ext cx="3247068" cy="46699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BBFABE-B469-4329-93DB-5703EC869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05" y="1963754"/>
            <a:ext cx="5395428" cy="4657748"/>
          </a:xfrm>
          <a:prstGeom prst="rect">
            <a:avLst/>
          </a:prstGeom>
        </p:spPr>
      </p:pic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6FE44524-D32C-BAE6-0198-8B5F6BB77A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1D291742-59BF-A700-C65F-5E7BB08F8855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3;p4">
            <a:extLst>
              <a:ext uri="{FF2B5EF4-FFF2-40B4-BE49-F238E27FC236}">
                <a16:creationId xmlns:a16="http://schemas.microsoft.com/office/drawing/2014/main" id="{744E8012-A49A-9486-C967-0A6CF9B6FC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392617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>
                <a:solidFill>
                  <a:schemeClr val="tx1"/>
                </a:solidFill>
              </a:rPr>
              <a:t>Biogenic lime sediments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8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70E98181-280B-9CD7-41CC-96585845D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6CCCF1-72CE-2625-3E86-7DF154F7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567"/>
          <a:stretch>
            <a:fillRect/>
          </a:stretch>
        </p:blipFill>
        <p:spPr>
          <a:xfrm>
            <a:off x="0" y="2047976"/>
            <a:ext cx="9144000" cy="481002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DA6DD9-FD62-0339-562D-0BAB135FF6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42" t="9452" r="19916" b="60728"/>
          <a:stretch>
            <a:fillRect/>
          </a:stretch>
        </p:blipFill>
        <p:spPr>
          <a:xfrm>
            <a:off x="1" y="2047976"/>
            <a:ext cx="9144000" cy="2551320"/>
          </a:xfrm>
          <a:prstGeom prst="rect">
            <a:avLst/>
          </a:prstGeom>
        </p:spPr>
      </p:pic>
      <p:pic>
        <p:nvPicPr>
          <p:cNvPr id="131" name="Google Shape;131;p4">
            <a:extLst>
              <a:ext uri="{FF2B5EF4-FFF2-40B4-BE49-F238E27FC236}">
                <a16:creationId xmlns:a16="http://schemas.microsoft.com/office/drawing/2014/main" id="{4103DF34-B134-1BC7-A6F6-8666337C9B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>
            <a:extLst>
              <a:ext uri="{FF2B5EF4-FFF2-40B4-BE49-F238E27FC236}">
                <a16:creationId xmlns:a16="http://schemas.microsoft.com/office/drawing/2014/main" id="{3CF64D00-3E99-4AEE-45E3-603C2312B507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n-GB" sz="24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>
            <a:extLst>
              <a:ext uri="{FF2B5EF4-FFF2-40B4-BE49-F238E27FC236}">
                <a16:creationId xmlns:a16="http://schemas.microsoft.com/office/drawing/2014/main" id="{D6ED39A2-7FFE-AF1A-0BF2-34F203664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19" y="1392617"/>
            <a:ext cx="8568951" cy="50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Conservation of already fixated carbon dioxide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3" name="Grafik 2" descr="Sanduhr voll mit einfarbiger Füllung">
            <a:extLst>
              <a:ext uri="{FF2B5EF4-FFF2-40B4-BE49-F238E27FC236}">
                <a16:creationId xmlns:a16="http://schemas.microsoft.com/office/drawing/2014/main" id="{17711642-F95A-1BD5-6AC9-D80DD947D6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884" y="4816141"/>
            <a:ext cx="364210" cy="364210"/>
          </a:xfrm>
          <a:prstGeom prst="rect">
            <a:avLst/>
          </a:prstGeom>
        </p:spPr>
      </p:pic>
      <p:pic>
        <p:nvPicPr>
          <p:cNvPr id="5" name="Grafik 4" descr="Sanduhr 60% mit einfarbiger Füllung">
            <a:extLst>
              <a:ext uri="{FF2B5EF4-FFF2-40B4-BE49-F238E27FC236}">
                <a16:creationId xmlns:a16="http://schemas.microsoft.com/office/drawing/2014/main" id="{3E996B83-447E-321D-1532-EDBCF2DD84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8134" y="4816141"/>
            <a:ext cx="364210" cy="364210"/>
          </a:xfrm>
          <a:prstGeom prst="rect">
            <a:avLst/>
          </a:prstGeom>
        </p:spPr>
      </p:pic>
      <p:pic>
        <p:nvPicPr>
          <p:cNvPr id="7" name="Grafik 6" descr="Sanduhr 30% mit einfarbiger Füllung">
            <a:extLst>
              <a:ext uri="{FF2B5EF4-FFF2-40B4-BE49-F238E27FC236}">
                <a16:creationId xmlns:a16="http://schemas.microsoft.com/office/drawing/2014/main" id="{FC8DFB1B-6386-30CA-88B0-D6B3345984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9146" y="4816141"/>
            <a:ext cx="364210" cy="364210"/>
          </a:xfrm>
          <a:prstGeom prst="rect">
            <a:avLst/>
          </a:prstGeom>
        </p:spPr>
      </p:pic>
      <p:pic>
        <p:nvPicPr>
          <p:cNvPr id="9" name="Grafik 8" descr="Sanduhr abgelaufen mit einfarbiger Füllung">
            <a:extLst>
              <a:ext uri="{FF2B5EF4-FFF2-40B4-BE49-F238E27FC236}">
                <a16:creationId xmlns:a16="http://schemas.microsoft.com/office/drawing/2014/main" id="{1BB3041C-5CFD-186A-0A86-ECA664E3C9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3396" y="4816141"/>
            <a:ext cx="364210" cy="36421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E53CAA8-8085-F025-30AE-EBFA99D8D997}"/>
              </a:ext>
            </a:extLst>
          </p:cNvPr>
          <p:cNvCxnSpPr>
            <a:cxnSpLocks/>
          </p:cNvCxnSpPr>
          <p:nvPr/>
        </p:nvCxnSpPr>
        <p:spPr>
          <a:xfrm flipV="1">
            <a:off x="1053884" y="4599296"/>
            <a:ext cx="0" cy="22587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769C988-6766-E658-D7C2-5EBFABEB03C9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4572000" y="4599296"/>
            <a:ext cx="0" cy="22587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E4B493B-09D3-8871-1147-383D7A84F12C}"/>
              </a:ext>
            </a:extLst>
          </p:cNvPr>
          <p:cNvCxnSpPr>
            <a:cxnSpLocks/>
          </p:cNvCxnSpPr>
          <p:nvPr/>
        </p:nvCxnSpPr>
        <p:spPr>
          <a:xfrm flipH="1" flipV="1">
            <a:off x="8165024" y="4599296"/>
            <a:ext cx="5165" cy="22587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51208C23-DAD4-5C31-7516-7050FA7B5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D48C121-4246-02B4-3EFE-A065B7C1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0" y="4090686"/>
            <a:ext cx="8340051" cy="2706859"/>
          </a:xfrm>
          <a:prstGeom prst="rect">
            <a:avLst/>
          </a:prstGeom>
        </p:spPr>
      </p:pic>
      <p:pic>
        <p:nvPicPr>
          <p:cNvPr id="145" name="Google Shape;145;p6">
            <a:extLst>
              <a:ext uri="{FF2B5EF4-FFF2-40B4-BE49-F238E27FC236}">
                <a16:creationId xmlns:a16="http://schemas.microsoft.com/office/drawing/2014/main" id="{028EF2F8-8BFA-5136-B0A0-21F0BE563C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B59EDE49-7304-2BFA-1015-DE17427B1CEB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8D6F98D9-8732-B10A-A15D-08C89D9B8E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7"/>
            <a:ext cx="8424936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noProof="0" dirty="0">
                <a:solidFill>
                  <a:schemeClr val="tx1"/>
                </a:solidFill>
              </a:rPr>
              <a:t>How to create artificial soils?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E5EAA3-0B1F-D264-3E4A-7927534FC5FF}"/>
              </a:ext>
            </a:extLst>
          </p:cNvPr>
          <p:cNvSpPr txBox="1"/>
          <p:nvPr/>
        </p:nvSpPr>
        <p:spPr>
          <a:xfrm>
            <a:off x="370249" y="3777198"/>
            <a:ext cx="8458691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noProof="0" dirty="0">
                <a:solidFill>
                  <a:srgbClr val="921111"/>
                </a:solidFill>
              </a:rPr>
              <a:t>WM30m </a:t>
            </a:r>
            <a:r>
              <a:rPr lang="en-GB" sz="1200" b="1" noProof="0" dirty="0">
                <a:solidFill>
                  <a:srgbClr val="269A45"/>
                </a:solidFill>
              </a:rPr>
              <a:t>                                                      2                              </a:t>
            </a:r>
            <a:r>
              <a:rPr lang="en-GB" sz="1200" b="1" noProof="0" dirty="0">
                <a:solidFill>
                  <a:srgbClr val="FF0000"/>
                </a:solidFill>
              </a:rPr>
              <a:t>3</a:t>
            </a:r>
            <a:r>
              <a:rPr lang="en-GB" sz="1200" b="1" noProof="0" dirty="0">
                <a:solidFill>
                  <a:srgbClr val="269A45"/>
                </a:solidFill>
              </a:rPr>
              <a:t>               20                </a:t>
            </a:r>
            <a:r>
              <a:rPr lang="en-GB" sz="1200" b="1" noProof="0" dirty="0">
                <a:solidFill>
                  <a:srgbClr val="FF0000"/>
                </a:solidFill>
              </a:rPr>
              <a:t>45</a:t>
            </a:r>
            <a:r>
              <a:rPr lang="en-GB" sz="1200" b="1" noProof="0" dirty="0">
                <a:solidFill>
                  <a:srgbClr val="269A45"/>
                </a:solidFill>
              </a:rPr>
              <a:t>                                       30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3445401-C97F-67E7-B6B4-5DFD280C8A94}"/>
              </a:ext>
            </a:extLst>
          </p:cNvPr>
          <p:cNvGrpSpPr/>
          <p:nvPr/>
        </p:nvGrpSpPr>
        <p:grpSpPr>
          <a:xfrm>
            <a:off x="375403" y="1998285"/>
            <a:ext cx="8458691" cy="1734457"/>
            <a:chOff x="375403" y="1998285"/>
            <a:chExt cx="8458691" cy="173445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7AAFDD0-C95D-9B53-C7F5-045C8E86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373" b="34843"/>
            <a:stretch>
              <a:fillRect/>
            </a:stretch>
          </p:blipFill>
          <p:spPr>
            <a:xfrm>
              <a:off x="375403" y="1998285"/>
              <a:ext cx="8458691" cy="1734457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209FD8D-9BD7-0DBF-AEA4-66F9678D5436}"/>
                </a:ext>
              </a:extLst>
            </p:cNvPr>
            <p:cNvSpPr txBox="1"/>
            <p:nvPr/>
          </p:nvSpPr>
          <p:spPr>
            <a:xfrm>
              <a:off x="1340602" y="2024175"/>
              <a:ext cx="1100382" cy="215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GB" sz="1400" b="1" noProof="0" dirty="0">
                  <a:solidFill>
                    <a:srgbClr val="0070C0"/>
                  </a:solidFill>
                </a:rPr>
                <a:t>Chernozem       </a:t>
              </a:r>
              <a:endParaRPr lang="en-GB" noProof="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1FA2330D-4D1D-4268-5CE7-2BB9900A6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267" y="1313216"/>
            <a:ext cx="870072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9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0ED24B0-60A5-7B4B-8E92-CBA866D4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8" y="2060739"/>
            <a:ext cx="3505504" cy="46089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04F4BE-2D96-CF8D-316B-F1EC1A801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70" y="4182330"/>
            <a:ext cx="5023539" cy="2487384"/>
          </a:xfrm>
          <a:prstGeom prst="rect">
            <a:avLst/>
          </a:prstGeom>
        </p:spPr>
      </p:pic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251520" y="1412776"/>
            <a:ext cx="8424936" cy="536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How to enrich soils with locally available nutrients?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sz="2400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chemeClr val="tx1"/>
                </a:solidFill>
              </a:rPr>
              <a:t>			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>
              <a:lnSpc>
                <a:spcPts val="2200"/>
              </a:lnSpc>
              <a:spcBef>
                <a:spcPts val="0"/>
              </a:spcBef>
            </a:pPr>
            <a:r>
              <a:rPr lang="en-GB" b="1" i="1" noProof="0" dirty="0">
                <a:solidFill>
                  <a:schemeClr val="tx1"/>
                </a:solidFill>
              </a:rPr>
              <a:t>		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C198356-A008-947F-E2D4-219E52128F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87" r="32925" b="11226"/>
          <a:stretch>
            <a:fillRect/>
          </a:stretch>
        </p:blipFill>
        <p:spPr>
          <a:xfrm>
            <a:off x="3881208" y="2102248"/>
            <a:ext cx="4939264" cy="19837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1CFD848-CB4D-790A-3EC0-F6C9B6601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8309" y="1232171"/>
            <a:ext cx="862163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1BFA9968-49F2-27B2-52A4-3C7DE0E12328}"/>
              </a:ext>
            </a:extLst>
          </p:cNvPr>
          <p:cNvSpPr txBox="1"/>
          <p:nvPr/>
        </p:nvSpPr>
        <p:spPr>
          <a:xfrm>
            <a:off x="5903236" y="1825378"/>
            <a:ext cx="204716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noProof="0" dirty="0">
                <a:latin typeface="Times New Roman" panose="02020603050405020304" pitchFamily="18" charset="0"/>
              </a:rPr>
              <a:t>            % of d</a:t>
            </a:r>
            <a:r>
              <a:rPr lang="en-GB" sz="1200" b="0" i="0" noProof="0" dirty="0">
                <a:effectLst/>
                <a:latin typeface="Times New Roman" panose="02020603050405020304" pitchFamily="18" charset="0"/>
              </a:rPr>
              <a:t>ry weight</a:t>
            </a:r>
            <a:endParaRPr lang="en-GB" sz="1200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96CD0981-C07F-7BD7-0964-FF593B07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8B2FAB40-236C-A6B6-A72F-1E93DB34CD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6"/>
            <a:ext cx="8424936" cy="536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How to enrich soils with locally available nutrients?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sz="2400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chemeClr val="tx1"/>
                </a:solidFill>
              </a:rPr>
              <a:t>			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>
              <a:lnSpc>
                <a:spcPts val="2200"/>
              </a:lnSpc>
              <a:spcBef>
                <a:spcPts val="0"/>
              </a:spcBef>
            </a:pPr>
            <a:r>
              <a:rPr lang="en-GB" b="1" i="1" noProof="0" dirty="0">
                <a:solidFill>
                  <a:schemeClr val="tx1"/>
                </a:solidFill>
              </a:rPr>
              <a:t>		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45" name="Google Shape;145;p6">
            <a:extLst>
              <a:ext uri="{FF2B5EF4-FFF2-40B4-BE49-F238E27FC236}">
                <a16:creationId xmlns:a16="http://schemas.microsoft.com/office/drawing/2014/main" id="{7AE44895-B3B1-90CC-AE85-851900216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ACD226B8-0CC0-6BB5-BA35-10EEDD53937A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6DCAA4C-D0B1-E8DC-E48D-DBDB02842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7" r="32925" b="11226"/>
          <a:stretch>
            <a:fillRect/>
          </a:stretch>
        </p:blipFill>
        <p:spPr>
          <a:xfrm>
            <a:off x="3881208" y="2102248"/>
            <a:ext cx="4939264" cy="19837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F328AA1-FB82-38A5-E74D-754C36FF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309" y="1232171"/>
            <a:ext cx="862163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F566BA4-F49D-C574-3E3F-64C13890A5ED}"/>
              </a:ext>
            </a:extLst>
          </p:cNvPr>
          <p:cNvGrpSpPr/>
          <p:nvPr/>
        </p:nvGrpSpPr>
        <p:grpSpPr>
          <a:xfrm>
            <a:off x="4777070" y="4230047"/>
            <a:ext cx="4043402" cy="1558624"/>
            <a:chOff x="4777070" y="4230047"/>
            <a:chExt cx="4043402" cy="155862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86165FB-45DA-E12E-1CC5-F869FADE4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3977" t="9241" r="42291" b="43263"/>
            <a:stretch>
              <a:fillRect/>
            </a:stretch>
          </p:blipFill>
          <p:spPr>
            <a:xfrm>
              <a:off x="5801566" y="4230047"/>
              <a:ext cx="3018906" cy="15586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904FA28-FF65-6991-7F33-5FBAD055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9241" r="91147" b="43263"/>
            <a:stretch>
              <a:fillRect/>
            </a:stretch>
          </p:blipFill>
          <p:spPr>
            <a:xfrm>
              <a:off x="4777070" y="4230047"/>
              <a:ext cx="1126166" cy="1558624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F251DE7-EAAE-9738-830B-4ADA2E3D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400" y="5860593"/>
            <a:ext cx="870072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27B199A-191B-2C7D-883C-8AA9B2DE1DA9}"/>
              </a:ext>
            </a:extLst>
          </p:cNvPr>
          <p:cNvSpPr txBox="1"/>
          <p:nvPr/>
        </p:nvSpPr>
        <p:spPr>
          <a:xfrm>
            <a:off x="7710074" y="4722081"/>
            <a:ext cx="1100382" cy="215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noProof="0" dirty="0">
                <a:solidFill>
                  <a:srgbClr val="0070C0"/>
                </a:solidFill>
              </a:rPr>
              <a:t>Chernozem       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0B0063-D768-8642-218A-0D5D146823CC}"/>
              </a:ext>
            </a:extLst>
          </p:cNvPr>
          <p:cNvSpPr/>
          <p:nvPr/>
        </p:nvSpPr>
        <p:spPr>
          <a:xfrm>
            <a:off x="7958309" y="2340245"/>
            <a:ext cx="790484" cy="732333"/>
          </a:xfrm>
          <a:prstGeom prst="rect">
            <a:avLst/>
          </a:prstGeom>
          <a:noFill/>
          <a:ln w="38100">
            <a:solidFill>
              <a:srgbClr val="269A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3C9C577-1436-6EB4-2FF3-DEB7B9B1FA54}"/>
              </a:ext>
            </a:extLst>
          </p:cNvPr>
          <p:cNvSpPr/>
          <p:nvPr/>
        </p:nvSpPr>
        <p:spPr>
          <a:xfrm>
            <a:off x="7958309" y="3832128"/>
            <a:ext cx="790484" cy="229657"/>
          </a:xfrm>
          <a:prstGeom prst="rect">
            <a:avLst/>
          </a:prstGeom>
          <a:noFill/>
          <a:ln w="38100">
            <a:solidFill>
              <a:srgbClr val="269A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43E03E-C4AA-BECB-695B-6E3CA69C3DAA}"/>
              </a:ext>
            </a:extLst>
          </p:cNvPr>
          <p:cNvSpPr txBox="1"/>
          <p:nvPr/>
        </p:nvSpPr>
        <p:spPr>
          <a:xfrm>
            <a:off x="5903236" y="1825378"/>
            <a:ext cx="204716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noProof="0" dirty="0">
                <a:latin typeface="Times New Roman" panose="02020603050405020304" pitchFamily="18" charset="0"/>
              </a:rPr>
              <a:t>            % of d</a:t>
            </a:r>
            <a:r>
              <a:rPr lang="en-GB" sz="1200" b="0" i="0" noProof="0" dirty="0">
                <a:effectLst/>
                <a:latin typeface="Times New Roman" panose="02020603050405020304" pitchFamily="18" charset="0"/>
              </a:rPr>
              <a:t>ry weight</a:t>
            </a:r>
            <a:endParaRPr lang="en-GB" sz="1200" noProof="0" dirty="0"/>
          </a:p>
        </p:txBody>
      </p: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CD5AA18C-149B-EAC3-44CB-5A924E82B99A}"/>
              </a:ext>
            </a:extLst>
          </p:cNvPr>
          <p:cNvGrpSpPr/>
          <p:nvPr/>
        </p:nvGrpSpPr>
        <p:grpSpPr>
          <a:xfrm>
            <a:off x="1047485" y="3951076"/>
            <a:ext cx="1813536" cy="875773"/>
            <a:chOff x="1047485" y="3951076"/>
            <a:chExt cx="1813536" cy="875773"/>
          </a:xfrm>
        </p:grpSpPr>
        <p:sp>
          <p:nvSpPr>
            <p:cNvPr id="23" name="Würfel 22">
              <a:extLst>
                <a:ext uri="{FF2B5EF4-FFF2-40B4-BE49-F238E27FC236}">
                  <a16:creationId xmlns:a16="http://schemas.microsoft.com/office/drawing/2014/main" id="{9EAF9798-4414-6A1F-0182-6C7B55951383}"/>
                </a:ext>
              </a:extLst>
            </p:cNvPr>
            <p:cNvSpPr/>
            <p:nvPr/>
          </p:nvSpPr>
          <p:spPr>
            <a:xfrm>
              <a:off x="1325569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Würfel 23">
              <a:extLst>
                <a:ext uri="{FF2B5EF4-FFF2-40B4-BE49-F238E27FC236}">
                  <a16:creationId xmlns:a16="http://schemas.microsoft.com/office/drawing/2014/main" id="{B281D76A-DC02-8899-0CCC-67CF8C71FFFE}"/>
                </a:ext>
              </a:extLst>
            </p:cNvPr>
            <p:cNvSpPr/>
            <p:nvPr/>
          </p:nvSpPr>
          <p:spPr>
            <a:xfrm>
              <a:off x="1779687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Würfel 25">
              <a:extLst>
                <a:ext uri="{FF2B5EF4-FFF2-40B4-BE49-F238E27FC236}">
                  <a16:creationId xmlns:a16="http://schemas.microsoft.com/office/drawing/2014/main" id="{ABE47465-450E-6119-47F3-EB61952C56DA}"/>
                </a:ext>
              </a:extLst>
            </p:cNvPr>
            <p:cNvSpPr/>
            <p:nvPr/>
          </p:nvSpPr>
          <p:spPr>
            <a:xfrm>
              <a:off x="2233805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Würfel 26">
              <a:extLst>
                <a:ext uri="{FF2B5EF4-FFF2-40B4-BE49-F238E27FC236}">
                  <a16:creationId xmlns:a16="http://schemas.microsoft.com/office/drawing/2014/main" id="{475F0094-22BB-84A5-4C75-42D4EB2CAF34}"/>
                </a:ext>
              </a:extLst>
            </p:cNvPr>
            <p:cNvSpPr/>
            <p:nvPr/>
          </p:nvSpPr>
          <p:spPr>
            <a:xfrm>
              <a:off x="1186527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Würfel 27">
              <a:extLst>
                <a:ext uri="{FF2B5EF4-FFF2-40B4-BE49-F238E27FC236}">
                  <a16:creationId xmlns:a16="http://schemas.microsoft.com/office/drawing/2014/main" id="{1C46C587-CA12-61A5-9025-7A163ABA2D4F}"/>
                </a:ext>
              </a:extLst>
            </p:cNvPr>
            <p:cNvSpPr/>
            <p:nvPr/>
          </p:nvSpPr>
          <p:spPr>
            <a:xfrm>
              <a:off x="1640645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Würfel 28">
              <a:extLst>
                <a:ext uri="{FF2B5EF4-FFF2-40B4-BE49-F238E27FC236}">
                  <a16:creationId xmlns:a16="http://schemas.microsoft.com/office/drawing/2014/main" id="{1FB0C785-DAD7-2FA1-913B-266E8CF1FCBB}"/>
                </a:ext>
              </a:extLst>
            </p:cNvPr>
            <p:cNvSpPr/>
            <p:nvPr/>
          </p:nvSpPr>
          <p:spPr>
            <a:xfrm>
              <a:off x="2094763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0" name="Würfel 29">
              <a:extLst>
                <a:ext uri="{FF2B5EF4-FFF2-40B4-BE49-F238E27FC236}">
                  <a16:creationId xmlns:a16="http://schemas.microsoft.com/office/drawing/2014/main" id="{8867DC71-8F94-B21F-C6C6-0C68D90B234E}"/>
                </a:ext>
              </a:extLst>
            </p:cNvPr>
            <p:cNvSpPr/>
            <p:nvPr/>
          </p:nvSpPr>
          <p:spPr>
            <a:xfrm>
              <a:off x="1047485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Würfel 30">
              <a:extLst>
                <a:ext uri="{FF2B5EF4-FFF2-40B4-BE49-F238E27FC236}">
                  <a16:creationId xmlns:a16="http://schemas.microsoft.com/office/drawing/2014/main" id="{02C7FBDD-2357-38D4-0A2D-CB053E64A926}"/>
                </a:ext>
              </a:extLst>
            </p:cNvPr>
            <p:cNvSpPr/>
            <p:nvPr/>
          </p:nvSpPr>
          <p:spPr>
            <a:xfrm>
              <a:off x="1501603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8" name="Würfel 127">
              <a:extLst>
                <a:ext uri="{FF2B5EF4-FFF2-40B4-BE49-F238E27FC236}">
                  <a16:creationId xmlns:a16="http://schemas.microsoft.com/office/drawing/2014/main" id="{ADCC7222-AD01-25CF-0C69-6FE89F69B9D0}"/>
                </a:ext>
              </a:extLst>
            </p:cNvPr>
            <p:cNvSpPr/>
            <p:nvPr/>
          </p:nvSpPr>
          <p:spPr>
            <a:xfrm>
              <a:off x="1955721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1" name="Würfel 20">
            <a:extLst>
              <a:ext uri="{FF2B5EF4-FFF2-40B4-BE49-F238E27FC236}">
                <a16:creationId xmlns:a16="http://schemas.microsoft.com/office/drawing/2014/main" id="{FA713FEF-AD3A-A650-7F0B-6037098AE778}"/>
              </a:ext>
            </a:extLst>
          </p:cNvPr>
          <p:cNvSpPr/>
          <p:nvPr/>
        </p:nvSpPr>
        <p:spPr>
          <a:xfrm>
            <a:off x="1645687" y="3663043"/>
            <a:ext cx="627216" cy="584596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CB3B3811-2DBD-560C-13A3-B644E9C90252}"/>
              </a:ext>
            </a:extLst>
          </p:cNvPr>
          <p:cNvSpPr txBox="1"/>
          <p:nvPr/>
        </p:nvSpPr>
        <p:spPr>
          <a:xfrm>
            <a:off x="863236" y="2090763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Mix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1 g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blended algae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C6EB928-1C56-55AF-6333-444A1715E7CC}"/>
              </a:ext>
            </a:extLst>
          </p:cNvPr>
          <p:cNvSpPr txBox="1"/>
          <p:nvPr/>
        </p:nvSpPr>
        <p:spPr>
          <a:xfrm>
            <a:off x="869746" y="5050640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with 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9 g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of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milled soil</a:t>
            </a:r>
          </a:p>
        </p:txBody>
      </p:sp>
      <p:sp>
        <p:nvSpPr>
          <p:cNvPr id="134" name="Rechteck 133">
            <a:extLst>
              <a:ext uri="{FF2B5EF4-FFF2-40B4-BE49-F238E27FC236}">
                <a16:creationId xmlns:a16="http://schemas.microsoft.com/office/drawing/2014/main" id="{C87960DD-E026-7508-D445-76D6E83C3578}"/>
              </a:ext>
            </a:extLst>
          </p:cNvPr>
          <p:cNvSpPr/>
          <p:nvPr/>
        </p:nvSpPr>
        <p:spPr>
          <a:xfrm>
            <a:off x="7958309" y="5060435"/>
            <a:ext cx="790484" cy="673937"/>
          </a:xfrm>
          <a:prstGeom prst="rect">
            <a:avLst/>
          </a:prstGeom>
          <a:noFill/>
          <a:ln w="38100">
            <a:solidFill>
              <a:srgbClr val="269A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id="{51380B3B-9DB9-B0F8-BB47-4972A1905C67}"/>
              </a:ext>
            </a:extLst>
          </p:cNvPr>
          <p:cNvSpPr/>
          <p:nvPr/>
        </p:nvSpPr>
        <p:spPr>
          <a:xfrm>
            <a:off x="5955598" y="5060434"/>
            <a:ext cx="1754476" cy="673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353C4519-EAF8-83A8-79B8-D76CE2BBA767}"/>
              </a:ext>
            </a:extLst>
          </p:cNvPr>
          <p:cNvSpPr/>
          <p:nvPr/>
        </p:nvSpPr>
        <p:spPr>
          <a:xfrm>
            <a:off x="5902590" y="2340245"/>
            <a:ext cx="1807483" cy="732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id="{489BBA23-FFCD-B59B-02DF-2BFEFD84536A}"/>
              </a:ext>
            </a:extLst>
          </p:cNvPr>
          <p:cNvSpPr/>
          <p:nvPr/>
        </p:nvSpPr>
        <p:spPr>
          <a:xfrm>
            <a:off x="5902590" y="3832128"/>
            <a:ext cx="1807483" cy="229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49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  <p:bldP spid="131" grpId="0"/>
      <p:bldP spid="133" grpId="0"/>
      <p:bldP spid="134" grpId="0" animBg="1"/>
      <p:bldP spid="135" grpId="0" animBg="1"/>
      <p:bldP spid="136" grpId="0" animBg="1"/>
      <p:bldP spid="1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B224F29-8F45-A20E-522A-AC7721483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89682209-A027-B8FA-D489-38D0CCC385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412776"/>
            <a:ext cx="8424936" cy="536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How to enrich soils with locally available nutrients?</a:t>
            </a:r>
            <a:br>
              <a:rPr lang="en-GB" noProof="0" dirty="0">
                <a:solidFill>
                  <a:schemeClr val="tx1"/>
                </a:solidFill>
              </a:rPr>
            </a:br>
            <a:br>
              <a:rPr lang="en-GB" sz="2400" noProof="0" dirty="0">
                <a:solidFill>
                  <a:schemeClr val="tx1"/>
                </a:solidFill>
              </a:rPr>
            </a:br>
            <a:r>
              <a:rPr lang="en-GB" b="1" noProof="0" dirty="0">
                <a:solidFill>
                  <a:schemeClr val="tx1"/>
                </a:solidFill>
              </a:rPr>
              <a:t>			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lvl="0" indent="0" algn="l">
              <a:lnSpc>
                <a:spcPts val="2200"/>
              </a:lnSpc>
              <a:spcBef>
                <a:spcPts val="0"/>
              </a:spcBef>
            </a:pPr>
            <a:r>
              <a:rPr lang="en-GB" b="1" i="1" noProof="0" dirty="0">
                <a:solidFill>
                  <a:schemeClr val="tx1"/>
                </a:solidFill>
              </a:rPr>
              <a:t>		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45" name="Google Shape;145;p6">
            <a:extLst>
              <a:ext uri="{FF2B5EF4-FFF2-40B4-BE49-F238E27FC236}">
                <a16:creationId xmlns:a16="http://schemas.microsoft.com/office/drawing/2014/main" id="{E99FE687-6FD6-10F9-1405-28211DB165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9BE7CD99-DA95-76A5-8605-B6E33D83462E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3DAD5FC-2817-A8A9-6240-D716263C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7" r="32925" b="11226"/>
          <a:stretch>
            <a:fillRect/>
          </a:stretch>
        </p:blipFill>
        <p:spPr>
          <a:xfrm>
            <a:off x="3881208" y="2102248"/>
            <a:ext cx="4939264" cy="19837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F9EF132-64F9-080B-2F73-EED1467DD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309" y="1232171"/>
            <a:ext cx="862163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B3B2082-218E-550C-1401-F5DDDD469B64}"/>
              </a:ext>
            </a:extLst>
          </p:cNvPr>
          <p:cNvGrpSpPr/>
          <p:nvPr/>
        </p:nvGrpSpPr>
        <p:grpSpPr>
          <a:xfrm>
            <a:off x="4777070" y="4230047"/>
            <a:ext cx="4043402" cy="1558624"/>
            <a:chOff x="4777070" y="4230047"/>
            <a:chExt cx="4043402" cy="155862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53BCE57-1CA7-D5C9-61C1-C4588E5F5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3977" t="9241" r="42291" b="43263"/>
            <a:stretch>
              <a:fillRect/>
            </a:stretch>
          </p:blipFill>
          <p:spPr>
            <a:xfrm>
              <a:off x="5801566" y="4230047"/>
              <a:ext cx="3018906" cy="15586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024BA64-F485-420E-D3FA-133D87E1E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9241" r="91147" b="43263"/>
            <a:stretch>
              <a:fillRect/>
            </a:stretch>
          </p:blipFill>
          <p:spPr>
            <a:xfrm>
              <a:off x="4777070" y="4230047"/>
              <a:ext cx="1126166" cy="1558624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AD41D09-9BE7-C7E7-5257-94816AAF5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400" y="5860593"/>
            <a:ext cx="870072" cy="870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1D3B701-DC5F-A2A9-ED9C-0F109CA01A36}"/>
              </a:ext>
            </a:extLst>
          </p:cNvPr>
          <p:cNvSpPr txBox="1"/>
          <p:nvPr/>
        </p:nvSpPr>
        <p:spPr>
          <a:xfrm>
            <a:off x="7710074" y="4722081"/>
            <a:ext cx="1100382" cy="215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noProof="0" dirty="0">
                <a:solidFill>
                  <a:srgbClr val="0070C0"/>
                </a:solidFill>
              </a:rPr>
              <a:t>Chernozem       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D2FB21-ED26-370F-CA8C-C5DF827A1849}"/>
              </a:ext>
            </a:extLst>
          </p:cNvPr>
          <p:cNvSpPr txBox="1"/>
          <p:nvPr/>
        </p:nvSpPr>
        <p:spPr>
          <a:xfrm>
            <a:off x="5903236" y="1825378"/>
            <a:ext cx="204716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noProof="0" dirty="0">
                <a:latin typeface="Times New Roman" panose="02020603050405020304" pitchFamily="18" charset="0"/>
              </a:rPr>
              <a:t>            % of d</a:t>
            </a:r>
            <a:r>
              <a:rPr lang="en-GB" sz="1200" b="0" i="0" noProof="0" dirty="0">
                <a:effectLst/>
                <a:latin typeface="Times New Roman" panose="02020603050405020304" pitchFamily="18" charset="0"/>
              </a:rPr>
              <a:t>ry weight</a:t>
            </a:r>
            <a:endParaRPr lang="en-GB" sz="1200" noProof="0" dirty="0"/>
          </a:p>
        </p:txBody>
      </p: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94601084-C9FA-66D6-44EF-7520CF46CD69}"/>
              </a:ext>
            </a:extLst>
          </p:cNvPr>
          <p:cNvGrpSpPr/>
          <p:nvPr/>
        </p:nvGrpSpPr>
        <p:grpSpPr>
          <a:xfrm>
            <a:off x="1047485" y="3951076"/>
            <a:ext cx="1813536" cy="875773"/>
            <a:chOff x="1047485" y="3951076"/>
            <a:chExt cx="1813536" cy="875773"/>
          </a:xfrm>
        </p:grpSpPr>
        <p:sp>
          <p:nvSpPr>
            <p:cNvPr id="23" name="Würfel 22">
              <a:extLst>
                <a:ext uri="{FF2B5EF4-FFF2-40B4-BE49-F238E27FC236}">
                  <a16:creationId xmlns:a16="http://schemas.microsoft.com/office/drawing/2014/main" id="{966EB4D7-3862-43F9-7E7D-5552BFFC3B09}"/>
                </a:ext>
              </a:extLst>
            </p:cNvPr>
            <p:cNvSpPr/>
            <p:nvPr/>
          </p:nvSpPr>
          <p:spPr>
            <a:xfrm>
              <a:off x="1325569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Würfel 23">
              <a:extLst>
                <a:ext uri="{FF2B5EF4-FFF2-40B4-BE49-F238E27FC236}">
                  <a16:creationId xmlns:a16="http://schemas.microsoft.com/office/drawing/2014/main" id="{2FC273E4-3BE8-7C59-5837-5AB32810D313}"/>
                </a:ext>
              </a:extLst>
            </p:cNvPr>
            <p:cNvSpPr/>
            <p:nvPr/>
          </p:nvSpPr>
          <p:spPr>
            <a:xfrm>
              <a:off x="1779687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Würfel 25">
              <a:extLst>
                <a:ext uri="{FF2B5EF4-FFF2-40B4-BE49-F238E27FC236}">
                  <a16:creationId xmlns:a16="http://schemas.microsoft.com/office/drawing/2014/main" id="{1BAD4751-5CD6-E7A9-179B-94E0386DA10A}"/>
                </a:ext>
              </a:extLst>
            </p:cNvPr>
            <p:cNvSpPr/>
            <p:nvPr/>
          </p:nvSpPr>
          <p:spPr>
            <a:xfrm>
              <a:off x="2233805" y="3951076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Würfel 26">
              <a:extLst>
                <a:ext uri="{FF2B5EF4-FFF2-40B4-BE49-F238E27FC236}">
                  <a16:creationId xmlns:a16="http://schemas.microsoft.com/office/drawing/2014/main" id="{8D1D10C5-5D39-DE8B-FCAB-FE1C710ABBFA}"/>
                </a:ext>
              </a:extLst>
            </p:cNvPr>
            <p:cNvSpPr/>
            <p:nvPr/>
          </p:nvSpPr>
          <p:spPr>
            <a:xfrm>
              <a:off x="1186527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Würfel 27">
              <a:extLst>
                <a:ext uri="{FF2B5EF4-FFF2-40B4-BE49-F238E27FC236}">
                  <a16:creationId xmlns:a16="http://schemas.microsoft.com/office/drawing/2014/main" id="{C710DB8E-7B53-93D8-2A8E-A3556BCFFB95}"/>
                </a:ext>
              </a:extLst>
            </p:cNvPr>
            <p:cNvSpPr/>
            <p:nvPr/>
          </p:nvSpPr>
          <p:spPr>
            <a:xfrm>
              <a:off x="1640645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Würfel 28">
              <a:extLst>
                <a:ext uri="{FF2B5EF4-FFF2-40B4-BE49-F238E27FC236}">
                  <a16:creationId xmlns:a16="http://schemas.microsoft.com/office/drawing/2014/main" id="{64740847-4DE8-1E66-16AF-F41F99345B51}"/>
                </a:ext>
              </a:extLst>
            </p:cNvPr>
            <p:cNvSpPr/>
            <p:nvPr/>
          </p:nvSpPr>
          <p:spPr>
            <a:xfrm>
              <a:off x="2094763" y="4092189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0" name="Würfel 29">
              <a:extLst>
                <a:ext uri="{FF2B5EF4-FFF2-40B4-BE49-F238E27FC236}">
                  <a16:creationId xmlns:a16="http://schemas.microsoft.com/office/drawing/2014/main" id="{6E999DDE-8732-331B-6FFE-6C066C9ED6A5}"/>
                </a:ext>
              </a:extLst>
            </p:cNvPr>
            <p:cNvSpPr/>
            <p:nvPr/>
          </p:nvSpPr>
          <p:spPr>
            <a:xfrm>
              <a:off x="1047485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Würfel 30">
              <a:extLst>
                <a:ext uri="{FF2B5EF4-FFF2-40B4-BE49-F238E27FC236}">
                  <a16:creationId xmlns:a16="http://schemas.microsoft.com/office/drawing/2014/main" id="{F6BFDDC5-4A5E-4DCC-D1C8-FF26E0B94C62}"/>
                </a:ext>
              </a:extLst>
            </p:cNvPr>
            <p:cNvSpPr/>
            <p:nvPr/>
          </p:nvSpPr>
          <p:spPr>
            <a:xfrm>
              <a:off x="1501603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8" name="Würfel 127">
              <a:extLst>
                <a:ext uri="{FF2B5EF4-FFF2-40B4-BE49-F238E27FC236}">
                  <a16:creationId xmlns:a16="http://schemas.microsoft.com/office/drawing/2014/main" id="{F8EA51DC-874D-B72A-C4C5-BF5A1C1B567F}"/>
                </a:ext>
              </a:extLst>
            </p:cNvPr>
            <p:cNvSpPr/>
            <p:nvPr/>
          </p:nvSpPr>
          <p:spPr>
            <a:xfrm>
              <a:off x="1955721" y="4242253"/>
              <a:ext cx="627216" cy="584596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1" name="Würfel 20">
            <a:extLst>
              <a:ext uri="{FF2B5EF4-FFF2-40B4-BE49-F238E27FC236}">
                <a16:creationId xmlns:a16="http://schemas.microsoft.com/office/drawing/2014/main" id="{BAA96339-002F-835A-6D84-CD4729690E35}"/>
              </a:ext>
            </a:extLst>
          </p:cNvPr>
          <p:cNvSpPr/>
          <p:nvPr/>
        </p:nvSpPr>
        <p:spPr>
          <a:xfrm>
            <a:off x="1645687" y="3663043"/>
            <a:ext cx="627216" cy="584596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666A4BFC-2477-A46D-CE3C-630E04DBF0E3}"/>
              </a:ext>
            </a:extLst>
          </p:cNvPr>
          <p:cNvSpPr txBox="1"/>
          <p:nvPr/>
        </p:nvSpPr>
        <p:spPr>
          <a:xfrm>
            <a:off x="863236" y="2090763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Mix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1 g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blended algae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EB711EF2-12F3-5570-CEC9-27EFE72DFF46}"/>
              </a:ext>
            </a:extLst>
          </p:cNvPr>
          <p:cNvSpPr txBox="1"/>
          <p:nvPr/>
        </p:nvSpPr>
        <p:spPr>
          <a:xfrm>
            <a:off x="869746" y="5050640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with 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9 g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of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milled soil</a:t>
            </a:r>
          </a:p>
        </p:txBody>
      </p:sp>
      <p:sp>
        <p:nvSpPr>
          <p:cNvPr id="138" name="Rechteck 137">
            <a:extLst>
              <a:ext uri="{FF2B5EF4-FFF2-40B4-BE49-F238E27FC236}">
                <a16:creationId xmlns:a16="http://schemas.microsoft.com/office/drawing/2014/main" id="{4973880E-1D6F-6AA4-0657-854A19C98E67}"/>
              </a:ext>
            </a:extLst>
          </p:cNvPr>
          <p:cNvSpPr/>
          <p:nvPr/>
        </p:nvSpPr>
        <p:spPr>
          <a:xfrm>
            <a:off x="3809530" y="3072712"/>
            <a:ext cx="4939263" cy="759416"/>
          </a:xfrm>
          <a:prstGeom prst="rect">
            <a:avLst/>
          </a:prstGeom>
          <a:solidFill>
            <a:srgbClr val="92D050">
              <a:alpha val="10196"/>
            </a:srgbClr>
          </a:solidFill>
          <a:ln w="38100">
            <a:solidFill>
              <a:srgbClr val="269A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16B4C6-ECB4-C403-0BA9-F6F58E0EFF99}"/>
              </a:ext>
            </a:extLst>
          </p:cNvPr>
          <p:cNvSpPr txBox="1"/>
          <p:nvPr/>
        </p:nvSpPr>
        <p:spPr>
          <a:xfrm>
            <a:off x="862119" y="2090762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Mix</a:t>
            </a:r>
          </a:p>
          <a:p>
            <a:pPr algn="ctr"/>
            <a:r>
              <a:rPr lang="en-GB" sz="2000" b="1" i="1" noProof="0" dirty="0">
                <a:solidFill>
                  <a:srgbClr val="269A45"/>
                </a:solidFill>
              </a:rPr>
              <a:t>2</a:t>
            </a:r>
            <a:r>
              <a:rPr lang="en-GB" sz="2000" b="1" i="1" noProof="0" dirty="0">
                <a:solidFill>
                  <a:schemeClr val="tx1"/>
                </a:solidFill>
              </a:rPr>
              <a:t> g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blended algae</a:t>
            </a:r>
          </a:p>
        </p:txBody>
      </p:sp>
      <p:sp>
        <p:nvSpPr>
          <p:cNvPr id="7" name="Würfel 6">
            <a:extLst>
              <a:ext uri="{FF2B5EF4-FFF2-40B4-BE49-F238E27FC236}">
                <a16:creationId xmlns:a16="http://schemas.microsoft.com/office/drawing/2014/main" id="{275C8A09-D166-3777-A172-C459BF6CBAF2}"/>
              </a:ext>
            </a:extLst>
          </p:cNvPr>
          <p:cNvSpPr/>
          <p:nvPr/>
        </p:nvSpPr>
        <p:spPr>
          <a:xfrm>
            <a:off x="1944974" y="4244490"/>
            <a:ext cx="627216" cy="584596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C4D33E-26A3-7009-8286-9173F97D4205}"/>
              </a:ext>
            </a:extLst>
          </p:cNvPr>
          <p:cNvSpPr txBox="1"/>
          <p:nvPr/>
        </p:nvSpPr>
        <p:spPr>
          <a:xfrm>
            <a:off x="869746" y="5055240"/>
            <a:ext cx="2179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chemeClr val="tx1"/>
                </a:solidFill>
              </a:rPr>
              <a:t>with </a:t>
            </a:r>
          </a:p>
          <a:p>
            <a:pPr algn="ctr"/>
            <a:r>
              <a:rPr lang="en-GB" sz="2000" b="1" i="1" noProof="0" dirty="0">
                <a:solidFill>
                  <a:srgbClr val="269A45"/>
                </a:solidFill>
              </a:rPr>
              <a:t>8</a:t>
            </a:r>
            <a:r>
              <a:rPr lang="en-GB" sz="2000" b="1" i="1" noProof="0" dirty="0">
                <a:solidFill>
                  <a:schemeClr val="tx1"/>
                </a:solidFill>
              </a:rPr>
              <a:t> g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of</a:t>
            </a:r>
            <a:br>
              <a:rPr lang="en-GB" sz="2000" b="1" i="1" noProof="0" dirty="0">
                <a:solidFill>
                  <a:schemeClr val="tx1"/>
                </a:solidFill>
              </a:rPr>
            </a:br>
            <a:r>
              <a:rPr lang="en-GB" sz="2000" b="1" i="1" noProof="0" dirty="0">
                <a:solidFill>
                  <a:schemeClr val="tx1"/>
                </a:solidFill>
              </a:rPr>
              <a:t>milled soil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ED669A-9214-1F93-60B0-BD88B427FD9F}"/>
              </a:ext>
            </a:extLst>
          </p:cNvPr>
          <p:cNvSpPr txBox="1"/>
          <p:nvPr/>
        </p:nvSpPr>
        <p:spPr>
          <a:xfrm>
            <a:off x="449459" y="6245265"/>
            <a:ext cx="3019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noProof="0" dirty="0">
                <a:solidFill>
                  <a:srgbClr val="269A45"/>
                </a:solidFill>
                <a:sym typeface="Wingdings" panose="05000000000000000000" pitchFamily="2" charset="2"/>
              </a:rPr>
              <a:t>to </a:t>
            </a:r>
            <a:r>
              <a:rPr lang="en-GB" sz="2000" b="1" i="1" noProof="0" dirty="0">
                <a:solidFill>
                  <a:srgbClr val="269A45"/>
                </a:solidFill>
              </a:rPr>
              <a:t>‘fixate’ more carbon!</a:t>
            </a:r>
          </a:p>
        </p:txBody>
      </p:sp>
    </p:spTree>
    <p:extLst>
      <p:ext uri="{BB962C8B-B14F-4D97-AF65-F5344CB8AC3E}">
        <p14:creationId xmlns:p14="http://schemas.microsoft.com/office/powerpoint/2010/main" val="7935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3" grpId="0"/>
      <p:bldP spid="138" grpId="0" animBg="1"/>
      <p:bldP spid="2" grpId="0"/>
      <p:bldP spid="7" grpId="0" animBg="1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21C06505-679A-A394-09ED-C984DAE04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>
            <a:extLst>
              <a:ext uri="{FF2B5EF4-FFF2-40B4-BE49-F238E27FC236}">
                <a16:creationId xmlns:a16="http://schemas.microsoft.com/office/drawing/2014/main" id="{CBFFF21D-18E9-5073-53AD-5D432A6241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>
            <a:extLst>
              <a:ext uri="{FF2B5EF4-FFF2-40B4-BE49-F238E27FC236}">
                <a16:creationId xmlns:a16="http://schemas.microsoft.com/office/drawing/2014/main" id="{F67E0042-D5F4-37FB-397B-B54F5EDDB2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932" y="2172649"/>
            <a:ext cx="8876963" cy="422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20040" lvl="0" algn="ctr">
              <a:buNone/>
            </a:pPr>
            <a:r>
              <a:rPr lang="en-GB" noProof="0" dirty="0"/>
              <a:t>Poster Session VIII: </a:t>
            </a:r>
            <a:br>
              <a:rPr lang="en-GB" noProof="0" dirty="0"/>
            </a:br>
            <a:r>
              <a:rPr lang="en-GB" sz="2400" noProof="0" dirty="0"/>
              <a:t>Food Systems “Aquaculture and fishery resources /</a:t>
            </a:r>
            <a:br>
              <a:rPr lang="en-GB" sz="2400" noProof="0" dirty="0"/>
            </a:br>
            <a:r>
              <a:rPr lang="en-GB" sz="2400" noProof="0" dirty="0"/>
              <a:t>Coastal risks and marine biodiversity”</a:t>
            </a:r>
            <a:br>
              <a:rPr lang="en-GB" sz="2400" noProof="0" dirty="0"/>
            </a:br>
            <a:br>
              <a:rPr lang="en-GB" sz="2400" noProof="0" dirty="0"/>
            </a:br>
            <a:r>
              <a:rPr lang="en-GB" sz="2400" noProof="0" dirty="0"/>
              <a:t>Mahjoub </a:t>
            </a:r>
            <a:r>
              <a:rPr lang="en-GB" sz="2400" cap="all" noProof="0" dirty="0"/>
              <a:t>EL </a:t>
            </a:r>
            <a:r>
              <a:rPr lang="en-GB" sz="2400" cap="all" noProof="0" dirty="0" err="1"/>
              <a:t>Bouhouch</a:t>
            </a:r>
            <a:r>
              <a:rPr lang="en-GB" sz="2400" cap="all" noProof="0" dirty="0"/>
              <a:t> </a:t>
            </a:r>
            <a:r>
              <a:rPr lang="en-GB" sz="2400" noProof="0" dirty="0"/>
              <a:t>&amp; Adil </a:t>
            </a:r>
            <a:r>
              <a:rPr lang="en-GB" sz="2400" cap="all" noProof="0" dirty="0" err="1"/>
              <a:t>Aghzar</a:t>
            </a:r>
            <a:br>
              <a:rPr lang="en-GB" sz="2400" noProof="0" dirty="0"/>
            </a:br>
            <a:br>
              <a:rPr lang="en-GB" sz="2400" noProof="0" dirty="0"/>
            </a:br>
            <a:r>
              <a:rPr lang="en-GB" sz="2400" noProof="0" dirty="0">
                <a:solidFill>
                  <a:srgbClr val="00B050"/>
                </a:solidFill>
              </a:rPr>
              <a:t>”Ecological suitability of the </a:t>
            </a:r>
            <a:r>
              <a:rPr lang="en-GB" sz="2400" noProof="0" dirty="0" err="1">
                <a:solidFill>
                  <a:srgbClr val="00B050"/>
                </a:solidFill>
              </a:rPr>
              <a:t>Amégriou</a:t>
            </a:r>
            <a:r>
              <a:rPr lang="en-GB" sz="2400" noProof="0" dirty="0">
                <a:solidFill>
                  <a:srgbClr val="00B050"/>
                </a:solidFill>
              </a:rPr>
              <a:t> region </a:t>
            </a:r>
            <a:br>
              <a:rPr lang="en-GB" sz="2400" noProof="0" dirty="0">
                <a:solidFill>
                  <a:srgbClr val="00B050"/>
                </a:solidFill>
              </a:rPr>
            </a:br>
            <a:r>
              <a:rPr lang="en-GB" sz="2400" noProof="0" dirty="0">
                <a:solidFill>
                  <a:srgbClr val="00B050"/>
                </a:solidFill>
              </a:rPr>
              <a:t>(South of </a:t>
            </a:r>
            <a:r>
              <a:rPr lang="en-GB" sz="2400" noProof="0" dirty="0" err="1">
                <a:solidFill>
                  <a:srgbClr val="00B050"/>
                </a:solidFill>
              </a:rPr>
              <a:t>Tarfaya</a:t>
            </a:r>
            <a:r>
              <a:rPr lang="en-GB" sz="2400" noProof="0" dirty="0">
                <a:solidFill>
                  <a:srgbClr val="00B050"/>
                </a:solidFill>
              </a:rPr>
              <a:t>) for </a:t>
            </a:r>
            <a:r>
              <a:rPr lang="en-GB" sz="2400" noProof="0" dirty="0" err="1">
                <a:solidFill>
                  <a:srgbClr val="00B050"/>
                </a:solidFill>
              </a:rPr>
              <a:t>Gracilaria</a:t>
            </a:r>
            <a:r>
              <a:rPr lang="en-GB" sz="2400" noProof="0" dirty="0">
                <a:solidFill>
                  <a:srgbClr val="00B050"/>
                </a:solidFill>
              </a:rPr>
              <a:t> </a:t>
            </a:r>
            <a:r>
              <a:rPr lang="en-GB" sz="2400" noProof="0" dirty="0" err="1">
                <a:solidFill>
                  <a:srgbClr val="00B050"/>
                </a:solidFill>
              </a:rPr>
              <a:t>gracilis</a:t>
            </a:r>
            <a:r>
              <a:rPr lang="en-GB" sz="2400" noProof="0" dirty="0">
                <a:solidFill>
                  <a:srgbClr val="00B050"/>
                </a:solidFill>
              </a:rPr>
              <a:t> farming:</a:t>
            </a:r>
            <a:br>
              <a:rPr lang="en-GB" sz="2400" noProof="0" dirty="0">
                <a:solidFill>
                  <a:srgbClr val="00B050"/>
                </a:solidFill>
              </a:rPr>
            </a:br>
            <a:r>
              <a:rPr lang="en-GB" sz="2400" noProof="0" dirty="0">
                <a:solidFill>
                  <a:srgbClr val="00B050"/>
                </a:solidFill>
              </a:rPr>
              <a:t>An opportunity for the Water–Food–Environment Nexus”</a:t>
            </a:r>
            <a:endParaRPr lang="en-GB" noProof="0" dirty="0">
              <a:solidFill>
                <a:srgbClr val="00B050"/>
              </a:solidFill>
            </a:endParaRPr>
          </a:p>
        </p:txBody>
      </p:sp>
      <p:sp>
        <p:nvSpPr>
          <p:cNvPr id="4" name="Google Shape;153;p7">
            <a:extLst>
              <a:ext uri="{FF2B5EF4-FFF2-40B4-BE49-F238E27FC236}">
                <a16:creationId xmlns:a16="http://schemas.microsoft.com/office/drawing/2014/main" id="{4DC10300-81AC-0667-067F-B6CFCCC0F710}"/>
              </a:ext>
            </a:extLst>
          </p:cNvPr>
          <p:cNvSpPr/>
          <p:nvPr/>
        </p:nvSpPr>
        <p:spPr>
          <a:xfrm>
            <a:off x="169932" y="1684807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  <a:r>
              <a:rPr lang="en-GB" sz="2400" b="1" noProof="0" dirty="0">
                <a:solidFill>
                  <a:srgbClr val="002060"/>
                </a:solidFill>
              </a:rPr>
              <a:t> - </a:t>
            </a: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Shout out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5E4151-1F34-2AD2-2D0D-5D2F86C0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34" y="4222135"/>
            <a:ext cx="90228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E6D1C22B-2BCF-4CE6-F59F-4BB0C42A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85DCE05-6CDF-6BD7-3B33-07D54590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6" t="47859" r="3367" b="-1734"/>
          <a:stretch>
            <a:fillRect/>
          </a:stretch>
        </p:blipFill>
        <p:spPr>
          <a:xfrm>
            <a:off x="3848433" y="4173893"/>
            <a:ext cx="4932282" cy="2206177"/>
          </a:xfrm>
          <a:prstGeom prst="rect">
            <a:avLst/>
          </a:prstGeom>
        </p:spPr>
      </p:pic>
      <p:sp>
        <p:nvSpPr>
          <p:cNvPr id="14" name="Google Shape;133;p4">
            <a:extLst>
              <a:ext uri="{FF2B5EF4-FFF2-40B4-BE49-F238E27FC236}">
                <a16:creationId xmlns:a16="http://schemas.microsoft.com/office/drawing/2014/main" id="{6D5C8387-2385-EACB-9992-759D150D3423}"/>
              </a:ext>
            </a:extLst>
          </p:cNvPr>
          <p:cNvSpPr txBox="1">
            <a:spLocks/>
          </p:cNvSpPr>
          <p:nvPr/>
        </p:nvSpPr>
        <p:spPr>
          <a:xfrm>
            <a:off x="251519" y="1392618"/>
            <a:ext cx="8568951" cy="531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A302F"/>
              </a:buClr>
              <a:buSzPts val="2600"/>
              <a:buFont typeface="Georgia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A302F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A302F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A302F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GB" noProof="0" dirty="0">
                <a:solidFill>
                  <a:schemeClr val="tx1"/>
                </a:solidFill>
              </a:rPr>
              <a:t>Why solar greenhouses?</a:t>
            </a: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</a:rPr>
              <a:t>“Top Level”: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rgbClr val="269A45"/>
                </a:solidFill>
              </a:rPr>
              <a:t>Energy production</a:t>
            </a:r>
            <a:br>
              <a:rPr lang="en-GB" noProof="0" dirty="0">
                <a:solidFill>
                  <a:srgbClr val="269A45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for running all the 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cooling and irrigation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systems and selling</a:t>
            </a:r>
            <a:br>
              <a:rPr lang="en-GB" noProof="0" dirty="0">
                <a:solidFill>
                  <a:schemeClr val="tx1"/>
                </a:solidFill>
              </a:rPr>
            </a:br>
            <a:r>
              <a:rPr lang="en-GB" noProof="0" dirty="0">
                <a:solidFill>
                  <a:schemeClr val="tx1"/>
                </a:solidFill>
              </a:rPr>
              <a:t>any surplus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“Main level”: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Crop production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for local consumption </a:t>
            </a:r>
            <a:b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or sale &amp; export</a:t>
            </a: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indent="-457200" algn="l">
              <a:spcBef>
                <a:spcPts val="0"/>
              </a:spcBef>
              <a:buFont typeface="Georgia"/>
              <a:buAutoNum type="arabicParenR"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“Base Level”: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  <a:t>Ground conservation</a:t>
            </a:r>
            <a:br>
              <a:rPr lang="en-GB" noProof="0" dirty="0">
                <a:solidFill>
                  <a:srgbClr val="269A45"/>
                </a:solidFill>
                <a:sym typeface="Wingdings" panose="05000000000000000000" pitchFamily="2" charset="2"/>
              </a:rPr>
            </a:b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of calcic desert soils</a:t>
            </a: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  <a:p>
            <a:pPr marL="0" indent="0" algn="l">
              <a:spcBef>
                <a:spcPts val="0"/>
              </a:spcBef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F2EB7DA-9BB5-FD17-55A9-E2672ED31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806" y="212651"/>
            <a:ext cx="6889077" cy="6285521"/>
          </a:xfrm>
          <a:prstGeom prst="rect">
            <a:avLst/>
          </a:prstGeom>
        </p:spPr>
      </p:pic>
      <p:pic>
        <p:nvPicPr>
          <p:cNvPr id="124" name="Google Shape;124;p3">
            <a:extLst>
              <a:ext uri="{FF2B5EF4-FFF2-40B4-BE49-F238E27FC236}">
                <a16:creationId xmlns:a16="http://schemas.microsoft.com/office/drawing/2014/main" id="{04A20219-4DD6-DC35-20A1-E336ED48A5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2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4AEC2949-5DCC-E7C5-E262-9B5876294134}"/>
              </a:ext>
            </a:extLst>
          </p:cNvPr>
          <p:cNvSpPr/>
          <p:nvPr/>
        </p:nvSpPr>
        <p:spPr>
          <a:xfrm>
            <a:off x="251520" y="562371"/>
            <a:ext cx="8568952" cy="7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E1C951A-F2E6-21C2-9785-63A12C603B0D}"/>
              </a:ext>
            </a:extLst>
          </p:cNvPr>
          <p:cNvCxnSpPr/>
          <p:nvPr/>
        </p:nvCxnSpPr>
        <p:spPr>
          <a:xfrm>
            <a:off x="-770021" y="6578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7BCBF23-8B9C-BA87-A294-9BDDA8731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 rot="21290170">
            <a:off x="3198473" y="1146364"/>
            <a:ext cx="3499126" cy="2196914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102A4E-27FC-BFC9-3A65-C56484E71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 rot="21120675">
            <a:off x="3807245" y="951381"/>
            <a:ext cx="5215071" cy="3274265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</p:spPr>
      </p:pic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16F23C97-BCA7-F255-4801-04EC8EBE1DCD}"/>
              </a:ext>
            </a:extLst>
          </p:cNvPr>
          <p:cNvSpPr/>
          <p:nvPr/>
        </p:nvSpPr>
        <p:spPr>
          <a:xfrm rot="18244720">
            <a:off x="5057682" y="2701770"/>
            <a:ext cx="203183" cy="3147219"/>
          </a:xfrm>
          <a:prstGeom prst="rightBrace">
            <a:avLst>
              <a:gd name="adj1" fmla="val 69220"/>
              <a:gd name="adj2" fmla="val 4248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B5FFA01E-75F9-7C65-4E45-6F0C76AFC88C}"/>
              </a:ext>
            </a:extLst>
          </p:cNvPr>
          <p:cNvSpPr/>
          <p:nvPr/>
        </p:nvSpPr>
        <p:spPr>
          <a:xfrm rot="14683228">
            <a:off x="7411256" y="3209904"/>
            <a:ext cx="296788" cy="2658334"/>
          </a:xfrm>
          <a:prstGeom prst="rightBrace">
            <a:avLst>
              <a:gd name="adj1" fmla="val 69220"/>
              <a:gd name="adj2" fmla="val 4248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DAD0A2-FCE1-DB8E-FB65-A212D7A0B93B}"/>
              </a:ext>
            </a:extLst>
          </p:cNvPr>
          <p:cNvSpPr txBox="1"/>
          <p:nvPr/>
        </p:nvSpPr>
        <p:spPr>
          <a:xfrm rot="2052291">
            <a:off x="4846466" y="3838802"/>
            <a:ext cx="625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10 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12C815F-0D55-7DE9-FA14-101CDA12093A}"/>
              </a:ext>
            </a:extLst>
          </p:cNvPr>
          <p:cNvSpPr txBox="1"/>
          <p:nvPr/>
        </p:nvSpPr>
        <p:spPr>
          <a:xfrm rot="19928671">
            <a:off x="7044024" y="4198543"/>
            <a:ext cx="625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6 m</a:t>
            </a:r>
          </a:p>
        </p:txBody>
      </p:sp>
    </p:spTree>
    <p:extLst>
      <p:ext uri="{BB962C8B-B14F-4D97-AF65-F5344CB8AC3E}">
        <p14:creationId xmlns:p14="http://schemas.microsoft.com/office/powerpoint/2010/main" val="550724020"/>
      </p:ext>
    </p:extLst>
  </p:cSld>
  <p:clrMapOvr>
    <a:masterClrMapping/>
  </p:clrMapOvr>
</p:sld>
</file>

<file path=ppt/theme/theme1.xml><?xml version="1.0" encoding="utf-8"?>
<a:theme xmlns:a="http://schemas.openxmlformats.org/drawingml/2006/main" name="Sillage">
  <a:themeElements>
    <a:clrScheme name="Module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Microsoft Office PowerPoint</Application>
  <PresentationFormat>Bildschirmpräsentation (4:3)</PresentationFormat>
  <Paragraphs>252</Paragraphs>
  <Slides>34</Slides>
  <Notes>34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Georgia</vt:lpstr>
      <vt:lpstr>Times New Roman</vt:lpstr>
      <vt:lpstr>Wingdings</vt:lpstr>
      <vt:lpstr>Sillage</vt:lpstr>
      <vt:lpstr>Green Deserts –  A Wholistic Approach to Solve Today’s Major Problems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Poster Session VIII:  Food Systems “Aquaculture and fishery resources / Coastal risks and marine biodiversity”  Mahjoub EL Bouhouch &amp; Adil Aghzar  ”Ecological suitability of the Amégriou region  (South of Tarfaya) for Gracilaria gracilis farming: An opportunity for the Water–Food–Environment Nexus”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Additional Sheets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cp:lastModifiedBy>Guido</cp:lastModifiedBy>
  <cp:revision>19</cp:revision>
  <dcterms:created xsi:type="dcterms:W3CDTF">2023-03-29T13:20:58Z</dcterms:created>
  <dcterms:modified xsi:type="dcterms:W3CDTF">2026-04-26T20:14:17Z</dcterms:modified>
</cp:coreProperties>
</file>